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8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9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0.xml" ContentType="application/vnd.openxmlformats-officedocument.presentationml.tags+xml"/>
  <Override PartName="/ppt/notesSlides/notesSlide41.xml" ContentType="application/vnd.openxmlformats-officedocument.presentationml.notesSlide+xml"/>
  <Override PartName="/ppt/tags/tag11.xml" ContentType="application/vnd.openxmlformats-officedocument.presentationml.tags+xml"/>
  <Override PartName="/ppt/notesSlides/notesSlide42.xml" ContentType="application/vnd.openxmlformats-officedocument.presentationml.notesSlide+xml"/>
  <Override PartName="/ppt/tags/tag1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3.xml" ContentType="application/vnd.openxmlformats-officedocument.presentationml.tags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15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16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7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18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19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20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7"/>
  </p:notesMasterIdLst>
  <p:sldIdLst>
    <p:sldId id="261" r:id="rId2"/>
    <p:sldId id="272" r:id="rId3"/>
    <p:sldId id="273" r:id="rId4"/>
    <p:sldId id="374" r:id="rId5"/>
    <p:sldId id="373" r:id="rId6"/>
    <p:sldId id="279" r:id="rId7"/>
    <p:sldId id="277" r:id="rId8"/>
    <p:sldId id="289" r:id="rId9"/>
    <p:sldId id="290" r:id="rId10"/>
    <p:sldId id="291" r:id="rId11"/>
    <p:sldId id="292" r:id="rId12"/>
    <p:sldId id="293" r:id="rId13"/>
    <p:sldId id="294" r:id="rId14"/>
    <p:sldId id="271" r:id="rId15"/>
    <p:sldId id="295" r:id="rId16"/>
    <p:sldId id="264" r:id="rId17"/>
    <p:sldId id="270" r:id="rId18"/>
    <p:sldId id="259" r:id="rId19"/>
    <p:sldId id="260" r:id="rId20"/>
    <p:sldId id="280" r:id="rId21"/>
    <p:sldId id="281" r:id="rId22"/>
    <p:sldId id="285" r:id="rId23"/>
    <p:sldId id="286" r:id="rId24"/>
    <p:sldId id="287" r:id="rId25"/>
    <p:sldId id="288" r:id="rId26"/>
    <p:sldId id="312" r:id="rId27"/>
    <p:sldId id="314" r:id="rId28"/>
    <p:sldId id="301" r:id="rId29"/>
    <p:sldId id="302" r:id="rId30"/>
    <p:sldId id="303" r:id="rId31"/>
    <p:sldId id="304" r:id="rId32"/>
    <p:sldId id="306" r:id="rId33"/>
    <p:sldId id="307" r:id="rId34"/>
    <p:sldId id="308" r:id="rId35"/>
    <p:sldId id="309" r:id="rId36"/>
    <p:sldId id="274" r:id="rId37"/>
    <p:sldId id="276" r:id="rId38"/>
    <p:sldId id="318" r:id="rId39"/>
    <p:sldId id="320" r:id="rId40"/>
    <p:sldId id="371" r:id="rId41"/>
    <p:sldId id="321" r:id="rId42"/>
    <p:sldId id="372" r:id="rId43"/>
    <p:sldId id="282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283" r:id="rId93"/>
    <p:sldId id="297" r:id="rId94"/>
    <p:sldId id="296" r:id="rId95"/>
    <p:sldId id="298" r:id="rId96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6920CB-0144-49F9-BAE2-A5C6A365BF71}">
          <p14:sldIdLst>
            <p14:sldId id="261"/>
            <p14:sldId id="272"/>
          </p14:sldIdLst>
        </p14:section>
        <p14:section name="Model Driven Engineering" id="{589A82EE-1BAE-45E6-BEC7-CBF4F976D6A6}">
          <p14:sldIdLst>
            <p14:sldId id="273"/>
            <p14:sldId id="374"/>
            <p14:sldId id="373"/>
            <p14:sldId id="279"/>
            <p14:sldId id="277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WebSocket Protocol" id="{A1E69F32-5EC8-499C-B8E5-E67C05FF3608}">
          <p14:sldIdLst>
            <p14:sldId id="271"/>
            <p14:sldId id="295"/>
            <p14:sldId id="264"/>
          </p14:sldIdLst>
        </p14:section>
        <p14:section name="WebSocket CPN Model" id="{7F11D813-0168-4F1D-91C2-C9112C8F1D4F}">
          <p14:sldIdLst>
            <p14:sldId id="270"/>
            <p14:sldId id="259"/>
            <p14:sldId id="260"/>
            <p14:sldId id="280"/>
            <p14:sldId id="281"/>
            <p14:sldId id="285"/>
            <p14:sldId id="286"/>
            <p14:sldId id="287"/>
            <p14:sldId id="288"/>
            <p14:sldId id="312"/>
            <p14:sldId id="314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ragma/CPN" id="{06FD56EC-D2F3-4EC5-BB8C-D32FE0060F02}">
          <p14:sldIdLst>
            <p14:sldId id="274"/>
            <p14:sldId id="276"/>
            <p14:sldId id="318"/>
            <p14:sldId id="320"/>
            <p14:sldId id="371"/>
            <p14:sldId id="321"/>
            <p14:sldId id="372"/>
          </p14:sldIdLst>
        </p14:section>
        <p14:section name="Demo" id="{656B2CDE-201B-44D7-932E-131D7B120EA3}">
          <p14:sldIdLst>
            <p14:sldId id="282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Evaluation" id="{9652FC9F-EDE2-4CE6-8163-0D4DBC854E52}">
          <p14:sldIdLst>
            <p14:sldId id="283"/>
            <p14:sldId id="297"/>
            <p14:sldId id="296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6557" autoAdjust="0"/>
  </p:normalViewPr>
  <p:slideViewPr>
    <p:cSldViewPr>
      <p:cViewPr>
        <p:scale>
          <a:sx n="68" d="100"/>
          <a:sy n="68" d="100"/>
        </p:scale>
        <p:origin x="-50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64897-1137-415A-8B56-CBEFB87F6252}" type="datetimeFigureOut">
              <a:rPr lang="nb-NO" smtClean="0"/>
              <a:t>03.07.2012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8DDE6-E4A8-4285-BD59-FD14027A7D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Welcome to this master thesis presentation, I’ll be short on time so no</a:t>
            </a:r>
            <a:r>
              <a:rPr lang="nb-NO" baseline="0" dirty="0" smtClean="0"/>
              <a:t> questions until the end.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7716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213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Remember suggested remedies</a:t>
            </a:r>
            <a:r>
              <a:rPr lang="nb-NO" baseline="0" dirty="0" smtClean="0"/>
              <a:t> for limitations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271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Order of magnitude larger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6950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report also showed that it had not detected any cycles, which reinforces the claim that the model works as it should.</a:t>
            </a:r>
          </a:p>
          <a:p>
            <a:endParaRPr lang="en-US" dirty="0" smtClean="0"/>
          </a:p>
          <a:p>
            <a:r>
              <a:rPr lang="en-US" dirty="0" smtClean="0"/>
              <a:t>uncovering problems with the </a:t>
            </a:r>
            <a:r>
              <a:rPr lang="en-US" dirty="0" err="1" smtClean="0"/>
              <a:t>WebSocket</a:t>
            </a:r>
            <a:r>
              <a:rPr lang="en-US" dirty="0" smtClean="0"/>
              <a:t> CPN model, and effectively allowing us to conclude</a:t>
            </a:r>
            <a:r>
              <a:rPr lang="en-US" baseline="0" dirty="0" smtClean="0"/>
              <a:t> </a:t>
            </a:r>
            <a:r>
              <a:rPr lang="en-US" dirty="0" smtClean="0"/>
              <a:t>that the model is now valid</a:t>
            </a:r>
          </a:p>
          <a:p>
            <a:endParaRPr lang="en-US" dirty="0" smtClean="0"/>
          </a:p>
          <a:p>
            <a:r>
              <a:rPr lang="en-US" dirty="0" smtClean="0"/>
              <a:t>All but two of the transitions are enabled at some point; the two exceptions are Fail in the </a:t>
            </a:r>
            <a:r>
              <a:rPr lang="en-US" dirty="0" err="1" smtClean="0"/>
              <a:t>ClientApplication</a:t>
            </a:r>
            <a:r>
              <a:rPr lang="en-US" dirty="0" smtClean="0"/>
              <a:t> module and Send Reject in the </a:t>
            </a:r>
            <a:r>
              <a:rPr lang="en-US" dirty="0" err="1" smtClean="0"/>
              <a:t>ConnectionResponse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This means we have full coverage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513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Name chosen</a:t>
            </a:r>
            <a:r>
              <a:rPr lang="nb-NO" baseline="0" dirty="0" smtClean="0"/>
              <a:t> to mimick other tools that work with CPN Tools, like </a:t>
            </a:r>
            <a:r>
              <a:rPr lang="nb-N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Design/CPN, </a:t>
            </a:r>
            <a:r>
              <a:rPr lang="nb-NO" baseline="0" dirty="0" smtClean="0"/>
              <a:t>Access/CPN, and the recent Grade/CPN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805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Everything</a:t>
            </a:r>
            <a:r>
              <a:rPr lang="nb-NO" baseline="0" dirty="0" smtClean="0"/>
              <a:t> is Open Source</a:t>
            </a:r>
          </a:p>
          <a:p>
            <a:endParaRPr lang="nb-NO" baseline="0" dirty="0" smtClean="0"/>
          </a:p>
          <a:p>
            <a:r>
              <a:rPr lang="nb-NO" baseline="0" dirty="0" smtClean="0"/>
              <a:t>Eclipse: Application platform with plugin framework, IDE focus. Famous for its Java IDE</a:t>
            </a:r>
          </a:p>
          <a:p>
            <a:endParaRPr lang="nb-NO" baseline="0" dirty="0" smtClean="0"/>
          </a:p>
          <a:p>
            <a:r>
              <a:rPr lang="nb-NO" baseline="0" dirty="0" smtClean="0"/>
              <a:t>AccessCPN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215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decided after talking with</a:t>
            </a:r>
            <a:r>
              <a:rPr lang="nb-NO" baseline="0" dirty="0" smtClean="0"/>
              <a:t> Simonsen to represent pragmatics using ontologies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185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483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Basic</a:t>
            </a:r>
            <a:r>
              <a:rPr lang="nb-NO" baseline="0" dirty="0" smtClean="0"/>
              <a:t> Eclipse setup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Toolbars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Package Explorer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Editor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View</a:t>
            </a:r>
          </a:p>
          <a:p>
            <a:pPr marL="0" indent="0">
              <a:buFontTx/>
              <a:buNone/>
            </a:pPr>
            <a:r>
              <a:rPr lang="nb-NO" baseline="0" dirty="0" smtClean="0"/>
              <a:t>Very customisable</a:t>
            </a:r>
          </a:p>
          <a:p>
            <a:pPr marL="0" indent="0">
              <a:buFontTx/>
              <a:buNone/>
            </a:pP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0006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Start with creating new project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697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7165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Wizard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lets you choose several</a:t>
            </a:r>
            <a:r>
              <a:rPr lang="nb-NO" baseline="0" dirty="0" smtClean="0"/>
              <a:t> types of project</a:t>
            </a:r>
          </a:p>
          <a:p>
            <a:r>
              <a:rPr lang="nb-NO" baseline="0" dirty="0" smtClean="0"/>
              <a:t>We just need general project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336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give the</a:t>
            </a:r>
            <a:r>
              <a:rPr lang="nb-NO" baseline="0" dirty="0" smtClean="0"/>
              <a:t> project a name</a:t>
            </a:r>
          </a:p>
          <a:p>
            <a:r>
              <a:rPr lang="nb-NO" dirty="0" smtClean="0"/>
              <a:t>Can choose location and other settings</a:t>
            </a:r>
          </a:p>
          <a:p>
            <a:r>
              <a:rPr lang="nb-NO" dirty="0" smtClean="0"/>
              <a:t>Hit Finish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670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Can see the project in explorer</a:t>
            </a:r>
          </a:p>
          <a:p>
            <a:endParaRPr lang="nb-NO" dirty="0" smtClean="0"/>
          </a:p>
          <a:p>
            <a:r>
              <a:rPr lang="nb-NO" dirty="0" smtClean="0"/>
              <a:t>We</a:t>
            </a:r>
            <a:r>
              <a:rPr lang="nb-NO" baseline="0" dirty="0" smtClean="0"/>
              <a:t> now want to import the Websocket CPN model</a:t>
            </a:r>
          </a:p>
          <a:p>
            <a:r>
              <a:rPr lang="nb-NO" dirty="0" smtClean="0"/>
              <a:t>More</a:t>
            </a:r>
            <a:r>
              <a:rPr lang="nb-NO" baseline="0" dirty="0" smtClean="0"/>
              <a:t> than one way to run importer</a:t>
            </a: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3988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project and select import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8809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Import</a:t>
            </a:r>
            <a:r>
              <a:rPr lang="nb-NO" baseline="0" dirty="0" smtClean="0"/>
              <a:t> dialog</a:t>
            </a:r>
            <a:endParaRPr lang="nb-NO" dirty="0" smtClean="0"/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Can select from many available</a:t>
            </a:r>
            <a:r>
              <a:rPr lang="nb-NO" baseline="0" dirty="0" smtClean="0"/>
              <a:t> importers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6791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the CPN importer</a:t>
            </a:r>
          </a:p>
          <a:p>
            <a:r>
              <a:rPr lang="nb-NO" dirty="0" smtClean="0"/>
              <a:t>Need</a:t>
            </a:r>
            <a:r>
              <a:rPr lang="nb-NO" baseline="0" dirty="0" smtClean="0"/>
              <a:t> two things: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the cpn file to import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Select where to put the imported model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0" indent="0">
              <a:buFontTx/>
              <a:buNone/>
            </a:pPr>
            <a:r>
              <a:rPr lang="nb-NO" baseline="0" dirty="0" smtClean="0"/>
              <a:t>So we hit Browse...</a:t>
            </a:r>
          </a:p>
          <a:p>
            <a:pPr marL="0" indent="0">
              <a:buFontTx/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429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the cpn</a:t>
            </a:r>
            <a:r>
              <a:rPr lang="nb-NO" baseline="0" dirty="0" smtClean="0"/>
              <a:t>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0254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Demonstration</a:t>
            </a:r>
            <a:r>
              <a:rPr lang="nb-NO" baseline="0" dirty="0" smtClean="0"/>
              <a:t> project already selected</a:t>
            </a:r>
          </a:p>
          <a:p>
            <a:r>
              <a:rPr lang="nb-NO" baseline="0" dirty="0" smtClean="0"/>
              <a:t>File name suggested (new extension)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8918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result</a:t>
            </a:r>
          </a:p>
          <a:p>
            <a:r>
              <a:rPr lang="nb-NO" dirty="0" smtClean="0"/>
              <a:t>Note</a:t>
            </a:r>
            <a:r>
              <a:rPr lang="nb-NO" baseline="0" dirty="0" smtClean="0"/>
              <a:t> file contained in project</a:t>
            </a:r>
          </a:p>
          <a:p>
            <a:endParaRPr lang="nb-NO" baseline="0" dirty="0" smtClean="0"/>
          </a:p>
          <a:p>
            <a:r>
              <a:rPr lang="nb-NO" baseline="0" dirty="0" smtClean="0"/>
              <a:t>Model elements labeled by ID</a:t>
            </a:r>
          </a:p>
          <a:p>
            <a:r>
              <a:rPr lang="nb-NO" dirty="0" smtClean="0"/>
              <a:t>Also have a Pragmatics Ontology instance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8175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child elements of the Overview page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03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Is a software development methodology </a:t>
            </a:r>
            <a:r>
              <a:rPr lang="nb-NO" baseline="0" dirty="0" smtClean="0"/>
              <a:t>that puts models in the center of the process. </a:t>
            </a:r>
          </a:p>
          <a:p>
            <a:endParaRPr lang="nb-NO" baseline="0" dirty="0" smtClean="0"/>
          </a:p>
          <a:p>
            <a:r>
              <a:rPr lang="en-US" dirty="0" smtClean="0"/>
              <a:t>serve both as documentation and as a basis for implementation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4314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few places expanded</a:t>
            </a:r>
            <a:r>
              <a:rPr lang="nb-NO" baseline="0" dirty="0" smtClean="0"/>
              <a:t> to show their child elements</a:t>
            </a:r>
          </a:p>
          <a:p>
            <a:r>
              <a:rPr lang="nb-NO" baseline="0" dirty="0" smtClean="0"/>
              <a:t>Reasons for this</a:t>
            </a:r>
          </a:p>
          <a:p>
            <a:endParaRPr lang="nb-NO" baseline="0" dirty="0" smtClean="0"/>
          </a:p>
          <a:p>
            <a:r>
              <a:rPr lang="nb-NO" baseline="0" dirty="0" smtClean="0"/>
              <a:t>Note properties view at bottom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3648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Different for each element</a:t>
            </a:r>
          </a:p>
          <a:p>
            <a:r>
              <a:rPr lang="nb-NO" dirty="0" smtClean="0"/>
              <a:t>Zoom for</a:t>
            </a:r>
            <a:r>
              <a:rPr lang="nb-NO" baseline="0" dirty="0" smtClean="0"/>
              <a:t> details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142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bit difficult to</a:t>
            </a:r>
            <a:r>
              <a:rPr lang="nb-NO" baseline="0" dirty="0" smtClean="0"/>
              <a:t> visualise</a:t>
            </a:r>
          </a:p>
          <a:p>
            <a:r>
              <a:rPr lang="nb-NO" baseline="0" dirty="0" smtClean="0"/>
              <a:t>So by double clicking a page, we can open the diagram editor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3886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it is.</a:t>
            </a:r>
          </a:p>
          <a:p>
            <a:endParaRPr lang="nb-NO" dirty="0" smtClean="0"/>
          </a:p>
          <a:p>
            <a:r>
              <a:rPr lang="nb-NO" dirty="0" smtClean="0"/>
              <a:t>Layout isn’t perfectly mirrored from CPN</a:t>
            </a:r>
            <a:r>
              <a:rPr lang="nb-NO" baseline="0" dirty="0" smtClean="0"/>
              <a:t> Tools, but everything can be manually adjusted.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Eclipse is very customisable, so we can...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225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...</a:t>
            </a:r>
            <a:r>
              <a:rPr lang="nb-NO" baseline="0" dirty="0" smtClean="0"/>
              <a:t> Show both editors at once.</a:t>
            </a:r>
          </a:p>
          <a:p>
            <a:endParaRPr lang="nb-NO" baseline="0" dirty="0" smtClean="0"/>
          </a:p>
          <a:p>
            <a:r>
              <a:rPr lang="nb-NO" dirty="0" smtClean="0"/>
              <a:t>Unfortunately</a:t>
            </a:r>
            <a:r>
              <a:rPr lang="nb-NO" baseline="0" dirty="0" smtClean="0"/>
              <a:t> n</a:t>
            </a:r>
            <a:r>
              <a:rPr lang="nb-NO" dirty="0" smtClean="0"/>
              <a:t>ot</a:t>
            </a:r>
            <a:r>
              <a:rPr lang="nb-NO" baseline="0" dirty="0" smtClean="0"/>
              <a:t> synchronised</a:t>
            </a:r>
          </a:p>
          <a:p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231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Using editors together, we locate the</a:t>
            </a:r>
            <a:r>
              <a:rPr lang="nb-NO" baseline="0" dirty="0" smtClean="0"/>
              <a:t> model elements we want to annotate</a:t>
            </a:r>
          </a:p>
          <a:p>
            <a:endParaRPr lang="nb-NO" baseline="0" dirty="0" smtClean="0"/>
          </a:p>
          <a:p>
            <a:r>
              <a:rPr lang="nb-NO" baseline="0" dirty="0" smtClean="0"/>
              <a:t>First, annotate Principals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832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Right click the element,</a:t>
            </a:r>
            <a:r>
              <a:rPr lang="nb-NO" baseline="0" dirty="0" smtClean="0"/>
              <a:t> show Annotate With submenu, </a:t>
            </a:r>
          </a:p>
          <a:p>
            <a:r>
              <a:rPr lang="nb-NO" baseline="0" dirty="0" smtClean="0"/>
              <a:t>Zoom </a:t>
            </a:r>
          </a:p>
          <a:p>
            <a:r>
              <a:rPr lang="nb-NO" baseline="0" dirty="0" smtClean="0"/>
              <a:t>shows only applicable pragmatics.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4111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 element is</a:t>
            </a:r>
            <a:r>
              <a:rPr lang="nb-NO" baseline="0" dirty="0" smtClean="0"/>
              <a:t>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1420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the other one as well.</a:t>
            </a:r>
          </a:p>
          <a:p>
            <a:endParaRPr lang="nb-NO" dirty="0" smtClean="0"/>
          </a:p>
          <a:p>
            <a:r>
              <a:rPr lang="nb-NO" dirty="0" smtClean="0"/>
              <a:t>Next,</a:t>
            </a:r>
            <a:r>
              <a:rPr lang="nb-NO" baseline="0" dirty="0" smtClean="0"/>
              <a:t> annotate channels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9736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we</a:t>
            </a:r>
            <a:r>
              <a:rPr lang="nb-NO" baseline="0" dirty="0" smtClean="0"/>
              <a:t> see the menu for a Place</a:t>
            </a:r>
          </a:p>
          <a:p>
            <a:r>
              <a:rPr lang="nb-NO" baseline="0" dirty="0" smtClean="0"/>
              <a:t>Zoom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Emphasise that these are</a:t>
            </a:r>
            <a:r>
              <a:rPr lang="nb-NO" baseline="0" dirty="0" smtClean="0"/>
              <a:t> not exhaustive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12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Before describing</a:t>
            </a:r>
            <a:r>
              <a:rPr lang="nb-NO" baseline="0" dirty="0" smtClean="0"/>
              <a:t> metamodeling, explain the reason for it.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KW: Using concepts in target domain</a:t>
            </a:r>
          </a:p>
          <a:p>
            <a:endParaRPr lang="nb-NO" dirty="0" smtClean="0"/>
          </a:p>
          <a:p>
            <a:r>
              <a:rPr lang="nb-NO" dirty="0" smtClean="0"/>
              <a:t>Creating a DSML</a:t>
            </a:r>
            <a:r>
              <a:rPr lang="nb-NO" baseline="0" dirty="0" smtClean="0"/>
              <a:t> is the largest hurdle, and can be costly</a:t>
            </a:r>
          </a:p>
          <a:p>
            <a:r>
              <a:rPr lang="nb-NO" baseline="0" dirty="0" smtClean="0"/>
              <a:t>Need to create both the language and the tools to support it</a:t>
            </a:r>
          </a:p>
          <a:p>
            <a:endParaRPr lang="nb-NO" dirty="0" smtClean="0"/>
          </a:p>
          <a:p>
            <a:r>
              <a:rPr lang="nb-NO" dirty="0" smtClean="0"/>
              <a:t>Allows for</a:t>
            </a:r>
            <a:r>
              <a:rPr lang="nb-NO" baseline="0" dirty="0" smtClean="0"/>
              <a:t> reuse in target domain</a:t>
            </a:r>
          </a:p>
          <a:p>
            <a:endParaRPr lang="nb-NO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modeling language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good if its models make sense from the point of view of a user that is familiar with the domain, and if they can serve as a basis for implementing systems.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feasible to create one such language that fits all problem domains, thus research into effective methods for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developing new ones</a:t>
            </a: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1421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Skip</a:t>
            </a:r>
            <a:r>
              <a:rPr lang="nb-NO" baseline="0" dirty="0" smtClean="0"/>
              <a:t> a little, </a:t>
            </a:r>
            <a:r>
              <a:rPr lang="nb-NO" dirty="0" smtClean="0"/>
              <a:t>And here the elements have</a:t>
            </a:r>
            <a:r>
              <a:rPr lang="nb-NO" baseline="0" dirty="0" smtClean="0"/>
              <a:t> all been annotated.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624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To show this</a:t>
            </a:r>
            <a:r>
              <a:rPr lang="nb-NO" baseline="0" dirty="0" smtClean="0"/>
              <a:t> in the diagram editor, we need to close and reopen it.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New pragmatics will not automatically be properly positioned, but can be manually moved.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4081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Next up is</a:t>
            </a:r>
            <a:r>
              <a:rPr lang="nb-NO" baseline="0" dirty="0" smtClean="0"/>
              <a:t> the ID and External Pragmatics</a:t>
            </a:r>
          </a:p>
          <a:p>
            <a:endParaRPr lang="nb-NO" baseline="0" dirty="0" smtClean="0"/>
          </a:p>
          <a:p>
            <a:r>
              <a:rPr lang="nb-NO" dirty="0" smtClean="0"/>
              <a:t>Remember</a:t>
            </a:r>
            <a:r>
              <a:rPr lang="nb-NO" baseline="0" dirty="0" smtClean="0"/>
              <a:t> idea for them</a:t>
            </a:r>
          </a:p>
          <a:p>
            <a:endParaRPr lang="nb-NO" baseline="0" dirty="0" smtClean="0"/>
          </a:p>
          <a:p>
            <a:r>
              <a:rPr lang="nb-NO" baseline="0" dirty="0" smtClean="0"/>
              <a:t>So for example, one if the client calls is a connection request.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Starts at transition Filter Connection Requests</a:t>
            </a:r>
          </a:p>
          <a:p>
            <a:r>
              <a:rPr lang="nb-NO" baseline="0" dirty="0" smtClean="0"/>
              <a:t>But it needs to be connected by an incoming arc to a place annotated with Id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5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If we try to annotate it, </a:t>
            </a:r>
          </a:p>
          <a:p>
            <a:r>
              <a:rPr lang="nb-NO" dirty="0" smtClean="0"/>
              <a:t>Zoom</a:t>
            </a:r>
          </a:p>
          <a:p>
            <a:r>
              <a:rPr lang="nb-NO" dirty="0" smtClean="0"/>
              <a:t>External isn’t available.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0592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However, if we first annotate</a:t>
            </a:r>
            <a:r>
              <a:rPr lang="nb-NO" baseline="0" dirty="0" smtClean="0"/>
              <a:t> Client Call with Id...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3338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Like so...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904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 </a:t>
            </a:r>
          </a:p>
          <a:p>
            <a:r>
              <a:rPr lang="nb-NO" dirty="0" smtClean="0"/>
              <a:t>We now have External as an option for the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9172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Good time to demonstrate</a:t>
            </a:r>
            <a:r>
              <a:rPr lang="nb-NO" baseline="0" dirty="0" smtClean="0"/>
              <a:t> pragmatics arguments</a:t>
            </a:r>
          </a:p>
          <a:p>
            <a:r>
              <a:rPr lang="nb-NO" baseline="0" dirty="0" smtClean="0"/>
              <a:t>zoom</a:t>
            </a:r>
          </a:p>
          <a:p>
            <a:r>
              <a:rPr lang="nb-NO" baseline="0" dirty="0" smtClean="0"/>
              <a:t>Note that a pragmatic has a property args. </a:t>
            </a:r>
          </a:p>
          <a:p>
            <a:r>
              <a:rPr lang="nb-NO" baseline="0" dirty="0" smtClean="0"/>
              <a:t>In the case of External, it signifies actual arguments for the external method.</a:t>
            </a:r>
          </a:p>
          <a:p>
            <a:r>
              <a:rPr lang="nb-NO" baseline="0" dirty="0" smtClean="0"/>
              <a:t>If we click to edit it...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407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We’re given</a:t>
            </a:r>
            <a:r>
              <a:rPr lang="nb-NO" baseline="0" dirty="0" smtClean="0"/>
              <a:t> a generic editor</a:t>
            </a:r>
          </a:p>
          <a:p>
            <a:r>
              <a:rPr lang="nb-NO" baseline="0" dirty="0" smtClean="0"/>
              <a:t>Args is defined as a list of strings, so the editor lets us add and remove strings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3575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add the argument «url»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422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by Object Management Group (OMG) to provide the basis for </a:t>
            </a:r>
            <a:r>
              <a:rPr lang="en-US" dirty="0" err="1" smtClean="0"/>
              <a:t>metamodel</a:t>
            </a:r>
            <a:r>
              <a:rPr lang="en-US" dirty="0" smtClean="0"/>
              <a:t> definition in OMG’s family of </a:t>
            </a:r>
            <a:r>
              <a:rPr lang="en-US" dirty="0" err="1" smtClean="0"/>
              <a:t>modelling</a:t>
            </a:r>
            <a:r>
              <a:rPr lang="en-US" dirty="0" smtClean="0"/>
              <a:t> languages,</a:t>
            </a:r>
            <a:r>
              <a:rPr lang="en-US" baseline="0" dirty="0" smtClean="0"/>
              <a:t> particularly UML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of DSML in solution domain.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3731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it’s now displayed in the pragmatic label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15599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Finally,</a:t>
            </a:r>
            <a:r>
              <a:rPr lang="nb-NO" baseline="0" dirty="0" smtClean="0"/>
              <a:t> show model specific pragmatics.</a:t>
            </a:r>
          </a:p>
          <a:p>
            <a:r>
              <a:rPr lang="nb-NO" baseline="0" dirty="0" smtClean="0"/>
              <a:t>Suppose we want or need to handle masking specially</a:t>
            </a:r>
          </a:p>
          <a:p>
            <a:r>
              <a:rPr lang="nb-NO" baseline="0" dirty="0" smtClean="0"/>
              <a:t>Showing the Mask transition</a:t>
            </a:r>
          </a:p>
          <a:p>
            <a:r>
              <a:rPr lang="nb-NO" baseline="0" dirty="0" smtClean="0"/>
              <a:t>Let’s make a specific pragmatic for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4459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Just to make sure, here’s the usual list for a transition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12755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need to write</a:t>
            </a:r>
            <a:r>
              <a:rPr lang="nb-NO" baseline="0" dirty="0" smtClean="0"/>
              <a:t> an ontology for the pragmatic, so we create a new blank file.</a:t>
            </a:r>
          </a:p>
          <a:p>
            <a:r>
              <a:rPr lang="nb-NO" baseline="0" dirty="0" smtClean="0"/>
              <a:t>Again, several ways</a:t>
            </a:r>
          </a:p>
          <a:p>
            <a:r>
              <a:rPr lang="nb-NO" baseline="0" dirty="0" smtClean="0"/>
              <a:t>We right-click project, new, file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9521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Name it mask.fowl</a:t>
            </a:r>
          </a:p>
          <a:p>
            <a:r>
              <a:rPr lang="nb-NO" dirty="0" smtClean="0"/>
              <a:t>Zoom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6408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dirty="0" smtClean="0"/>
              <a:t>The extension makes</a:t>
            </a:r>
            <a:r>
              <a:rPr lang="nb-NO" baseline="0" dirty="0" smtClean="0"/>
              <a:t> Eclipse automatically load an appropriate editor for the new file. </a:t>
            </a:r>
          </a:p>
          <a:p>
            <a:pPr algn="l"/>
            <a:r>
              <a:rPr lang="nb-NO" baseline="0" dirty="0" smtClean="0"/>
              <a:t>Simonsen has provided a basic editor with a few content assist features</a:t>
            </a:r>
          </a:p>
          <a:p>
            <a:pPr algn="l"/>
            <a:r>
              <a:rPr lang="nb-NO" baseline="0" dirty="0" smtClean="0"/>
              <a:t>If we activate it with ctrl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4784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 are given</a:t>
            </a:r>
            <a:r>
              <a:rPr lang="nb-NO" baseline="0" dirty="0" smtClean="0"/>
              <a:t> a list of suggestions that can be </a:t>
            </a:r>
            <a:r>
              <a:rPr lang="nb-NO" baseline="0" dirty="0" smtClean="0"/>
              <a:t>inserted</a:t>
            </a:r>
          </a:p>
          <a:p>
            <a:endParaRPr lang="nb-NO" baseline="0" dirty="0" smtClean="0"/>
          </a:p>
          <a:p>
            <a:r>
              <a:rPr lang="nb-NO" baseline="0" dirty="0" smtClean="0"/>
              <a:t>Including a </a:t>
            </a:r>
            <a:r>
              <a:rPr lang="nb-NO" baseline="0" dirty="0" smtClean="0"/>
              <a:t>block of text containing default imports for pragmatics ontologies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1121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is the result of</a:t>
            </a:r>
            <a:r>
              <a:rPr lang="nb-NO" baseline="0" dirty="0" smtClean="0"/>
              <a:t> selecting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1178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We write</a:t>
            </a:r>
            <a:r>
              <a:rPr lang="nb-NO" baseline="0" dirty="0" smtClean="0"/>
              <a:t> our axioms, simply defining the classes Mask and Unmask, and restrict that both must belong to transition.</a:t>
            </a:r>
          </a:p>
          <a:p>
            <a:endParaRPr lang="nb-NO" baseline="0" dirty="0" smtClean="0"/>
          </a:p>
          <a:p>
            <a:r>
              <a:rPr lang="nb-NO" baseline="0" dirty="0" smtClean="0"/>
              <a:t>Save the file and close it.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7560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Back in the model, find Pragmatics Ontology</a:t>
            </a:r>
            <a:r>
              <a:rPr lang="nb-NO" baseline="0" dirty="0" smtClean="0"/>
              <a:t> at the bottom</a:t>
            </a:r>
          </a:p>
          <a:p>
            <a:r>
              <a:rPr lang="nb-NO" baseline="0" dirty="0" smtClean="0"/>
              <a:t>Right click it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182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Lot of research to develop DSML for different problem domains.</a:t>
            </a:r>
          </a:p>
          <a:p>
            <a:endParaRPr lang="nb-NO" dirty="0" smtClean="0"/>
          </a:p>
          <a:p>
            <a:r>
              <a:rPr lang="nb-NO" dirty="0" smtClean="0"/>
              <a:t>PNSE = </a:t>
            </a:r>
            <a:r>
              <a:rPr lang="en-US" dirty="0" smtClean="0"/>
              <a:t>Petri Nets and Software Engineering. International Workshop</a:t>
            </a:r>
          </a:p>
          <a:p>
            <a:endParaRPr lang="en-US" dirty="0" smtClean="0"/>
          </a:p>
          <a:p>
            <a:r>
              <a:rPr lang="en-US" dirty="0" smtClean="0"/>
              <a:t>CPN is a type of directed graph useful to model processes, especially with</a:t>
            </a:r>
          </a:p>
          <a:p>
            <a:r>
              <a:rPr lang="en-US" dirty="0" smtClean="0"/>
              <a:t>Traits like asynchronous and </a:t>
            </a:r>
            <a:r>
              <a:rPr lang="en-US" dirty="0" err="1" smtClean="0"/>
              <a:t>concurreny</a:t>
            </a:r>
            <a:r>
              <a:rPr lang="en-US" dirty="0" smtClean="0"/>
              <a:t>, </a:t>
            </a:r>
            <a:r>
              <a:rPr lang="en-US" dirty="0" err="1" smtClean="0"/>
              <a:t>parallellism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methods for analysis,</a:t>
            </a:r>
            <a:r>
              <a:rPr lang="en-US" baseline="0" dirty="0" smtClean="0"/>
              <a:t> as I’ll show later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78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Select pragmatics </a:t>
            </a:r>
          </a:p>
          <a:p>
            <a:r>
              <a:rPr lang="nb-NO" baseline="0" dirty="0" smtClean="0"/>
              <a:t>Zoom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Add ontology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1853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File selector for all files in containing project</a:t>
            </a:r>
          </a:p>
          <a:p>
            <a:endParaRPr lang="nb-NO" dirty="0" smtClean="0"/>
          </a:p>
          <a:p>
            <a:r>
              <a:rPr lang="nb-NO" dirty="0" smtClean="0"/>
              <a:t>Not filtered for extensions currently, as not all ontology</a:t>
            </a:r>
            <a:r>
              <a:rPr lang="nb-NO" baseline="0" dirty="0" smtClean="0"/>
              <a:t> editors use correct extensions, and OWL API only looks at file contens</a:t>
            </a:r>
          </a:p>
          <a:p>
            <a:endParaRPr lang="nb-NO" baseline="0" dirty="0" smtClean="0"/>
          </a:p>
          <a:p>
            <a:r>
              <a:rPr lang="nb-NO" baseline="0" dirty="0" smtClean="0"/>
              <a:t>Same method used to add domain </a:t>
            </a:r>
            <a:r>
              <a:rPr lang="nb-NO" baseline="0" smtClean="0"/>
              <a:t>specific pragmatics</a:t>
            </a:r>
          </a:p>
          <a:p>
            <a:endParaRPr lang="nb-NO" baseline="0" dirty="0" smtClean="0"/>
          </a:p>
          <a:p>
            <a:r>
              <a:rPr lang="nb-NO" baseline="0" dirty="0" smtClean="0"/>
              <a:t>Could be extended to add ontology documents available online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926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</a:t>
            </a:r>
            <a:r>
              <a:rPr lang="nb-NO" baseline="0" dirty="0" smtClean="0"/>
              <a:t> we see (zoom) the ontology as a child element</a:t>
            </a:r>
          </a:p>
          <a:p>
            <a:r>
              <a:rPr lang="nb-NO" baseline="0" dirty="0" smtClean="0"/>
              <a:t>Will be persisted and loaded (provided file still exists)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91390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And if we try to annotate the transition</a:t>
            </a:r>
            <a:r>
              <a:rPr lang="nb-NO" baseline="0" dirty="0" smtClean="0"/>
              <a:t> now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39204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zoom</a:t>
            </a:r>
          </a:p>
          <a:p>
            <a:r>
              <a:rPr lang="nb-NO" dirty="0" smtClean="0"/>
              <a:t>Mask and Unmask is</a:t>
            </a:r>
            <a:r>
              <a:rPr lang="nb-NO" baseline="0" dirty="0" smtClean="0"/>
              <a:t> available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85103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 the</a:t>
            </a:r>
            <a:r>
              <a:rPr lang="nb-NO" baseline="0" dirty="0" smtClean="0"/>
              <a:t> pragmatichas been placed.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7FC1-539D-4BBB-A536-4ADF8924DC43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036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Simonsen used KC</a:t>
            </a:r>
            <a:r>
              <a:rPr lang="nb-NO" baseline="0" dirty="0" smtClean="0"/>
              <a:t> as example</a:t>
            </a:r>
          </a:p>
          <a:p>
            <a:endParaRPr lang="nb-NO" baseline="0" dirty="0" smtClean="0"/>
          </a:p>
          <a:p>
            <a:r>
              <a:rPr lang="nb-NO" baseline="0" dirty="0" smtClean="0"/>
              <a:t>Used CPN Tools to annotate the model. Tedious, required lots of workarounds</a:t>
            </a:r>
          </a:p>
          <a:p>
            <a:endParaRPr lang="nb-NO" baseline="0" dirty="0" smtClean="0"/>
          </a:p>
          <a:p>
            <a:r>
              <a:rPr lang="nb-NO" baseline="0" dirty="0" smtClean="0"/>
              <a:t>Need for a dedicated tool for this task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4960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Based on Simonsens work, blablabla</a:t>
            </a:r>
          </a:p>
          <a:p>
            <a:r>
              <a:rPr lang="nb-NO" dirty="0" smtClean="0"/>
              <a:t>By flexible we mean extensible,</a:t>
            </a:r>
            <a:r>
              <a:rPr lang="nb-NO" baseline="0" dirty="0" smtClean="0"/>
              <a:t>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876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operations like establishing a connection, and sending or receiving data.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8DDE6-E4A8-4285-BD59-FD14027A7D6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880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F99928-E288-4614-8779-1AD12B1BEAF3}" type="datetimeFigureOut">
              <a:rPr lang="nb-NO" smtClean="0"/>
              <a:t>01.07.2012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E0FB2A4-ECCD-411E-9A42-F127B51FC49F}" type="slidenum">
              <a:rPr lang="nb-NO" smtClean="0"/>
              <a:t>‹#›</a:t>
            </a:fld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611487"/>
          </a:xfrm>
        </p:spPr>
        <p:txBody>
          <a:bodyPr/>
          <a:lstStyle/>
          <a:p>
            <a:r>
              <a:rPr lang="en-US" sz="4800" dirty="0"/>
              <a:t>Design and Evaluation of a</a:t>
            </a:r>
            <a:br>
              <a:rPr lang="en-US" sz="4800" dirty="0"/>
            </a:br>
            <a:r>
              <a:rPr lang="en-US" sz="4800" dirty="0"/>
              <a:t>Framework for Annotating</a:t>
            </a:r>
            <a:br>
              <a:rPr lang="en-US" sz="4800" dirty="0"/>
            </a:br>
            <a:r>
              <a:rPr lang="en-US" sz="4800" dirty="0" err="1"/>
              <a:t>Coloured</a:t>
            </a:r>
            <a:r>
              <a:rPr lang="en-US" sz="4800" dirty="0"/>
              <a:t> Petri Net Models</a:t>
            </a:r>
            <a:br>
              <a:rPr lang="en-US" sz="4800" dirty="0"/>
            </a:br>
            <a:r>
              <a:rPr lang="en-US" sz="4800" dirty="0"/>
              <a:t>with Code Generation Pragmatics</a:t>
            </a:r>
            <a:endParaRPr lang="nb-NO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951112"/>
          </a:xfrm>
        </p:spPr>
        <p:txBody>
          <a:bodyPr>
            <a:norm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6870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7"/>
    </mc:Choice>
    <mc:Fallback>
      <p:transition spd="slow" advTm="120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Thesis Aim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Support </a:t>
            </a:r>
            <a:r>
              <a:rPr lang="en-US" sz="4000" dirty="0"/>
              <a:t>annotation of CPN models with code </a:t>
            </a:r>
            <a:r>
              <a:rPr lang="en-US" sz="4000" dirty="0" smtClean="0"/>
              <a:t>generation pragmatics </a:t>
            </a:r>
            <a:r>
              <a:rPr lang="en-US" sz="4000" dirty="0"/>
              <a:t>in a </a:t>
            </a:r>
            <a:r>
              <a:rPr lang="en-US" sz="4000" b="1" dirty="0"/>
              <a:t>flexible</a:t>
            </a:r>
            <a:r>
              <a:rPr lang="en-US" sz="4000" dirty="0"/>
              <a:t> and </a:t>
            </a:r>
            <a:r>
              <a:rPr lang="en-US" sz="4000" b="1" dirty="0"/>
              <a:t>model-centric</a:t>
            </a:r>
            <a:r>
              <a:rPr lang="en-US" sz="4000" dirty="0"/>
              <a:t> manner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13155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9"/>
    </mc:Choice>
    <mc:Fallback>
      <p:transition spd="slow" advTm="2119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Research Method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 smtClean="0"/>
              <a:t>Create </a:t>
            </a:r>
            <a:r>
              <a:rPr lang="en-US" sz="4000" dirty="0"/>
              <a:t>a </a:t>
            </a:r>
            <a:r>
              <a:rPr lang="en-US" sz="4000" dirty="0" smtClean="0"/>
              <a:t>prototype application framework</a:t>
            </a:r>
          </a:p>
          <a:p>
            <a:r>
              <a:rPr lang="en-US" sz="4000" dirty="0" smtClean="0"/>
              <a:t>Evaluate </a:t>
            </a:r>
            <a:r>
              <a:rPr lang="en-US" sz="4000" dirty="0"/>
              <a:t>it by annotating a selected set of </a:t>
            </a:r>
            <a:r>
              <a:rPr lang="en-US" sz="4000" dirty="0" smtClean="0"/>
              <a:t>CPN models </a:t>
            </a:r>
            <a:r>
              <a:rPr lang="en-US" sz="4000" dirty="0"/>
              <a:t>of communication protocols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56544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3"/>
    </mc:Choice>
    <mc:Fallback>
      <p:transition spd="slow" advTm="1374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Prototype Requirements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Importing </a:t>
            </a:r>
            <a:r>
              <a:rPr lang="en-US" sz="2800" dirty="0"/>
              <a:t>CPN Tools models. </a:t>
            </a:r>
            <a:endParaRPr lang="en-US" sz="2800" dirty="0" smtClean="0"/>
          </a:p>
          <a:p>
            <a:r>
              <a:rPr lang="en-US" sz="2800" dirty="0" smtClean="0"/>
              <a:t>Annotate </a:t>
            </a:r>
            <a:r>
              <a:rPr lang="en-US" sz="2800" dirty="0"/>
              <a:t>model with pragmatics. </a:t>
            </a:r>
            <a:endParaRPr lang="en-US" sz="2800" dirty="0" smtClean="0"/>
          </a:p>
          <a:p>
            <a:pPr lvl="1"/>
            <a:r>
              <a:rPr lang="en-US" sz="1800" dirty="0" smtClean="0"/>
              <a:t>Provide only </a:t>
            </a:r>
            <a:r>
              <a:rPr lang="en-US" sz="1800" dirty="0"/>
              <a:t>pragmatics that are applicable to the </a:t>
            </a:r>
            <a:r>
              <a:rPr lang="en-US" sz="1800" dirty="0" smtClean="0"/>
              <a:t>selected model </a:t>
            </a:r>
            <a:r>
              <a:rPr lang="en-US" sz="1800" dirty="0"/>
              <a:t>element.</a:t>
            </a:r>
          </a:p>
          <a:p>
            <a:r>
              <a:rPr lang="en-US" sz="2800" dirty="0" smtClean="0"/>
              <a:t>Loading </a:t>
            </a:r>
            <a:r>
              <a:rPr lang="en-US" sz="2800" dirty="0"/>
              <a:t>sets of domain-specific pragmatics </a:t>
            </a:r>
            <a:endParaRPr lang="en-US" sz="2800" dirty="0" smtClean="0"/>
          </a:p>
          <a:p>
            <a:pPr lvl="1"/>
            <a:r>
              <a:rPr lang="en-US" sz="1800" dirty="0" smtClean="0"/>
              <a:t>reduce </a:t>
            </a:r>
            <a:r>
              <a:rPr lang="en-US" sz="1800" dirty="0"/>
              <a:t>cluttering and potentially avoid </a:t>
            </a:r>
            <a:r>
              <a:rPr lang="en-US" sz="1800" dirty="0" smtClean="0"/>
              <a:t>performance reductions</a:t>
            </a:r>
            <a:endParaRPr lang="en-US" sz="1800" dirty="0"/>
          </a:p>
          <a:p>
            <a:r>
              <a:rPr lang="en-US" sz="2800" dirty="0" smtClean="0"/>
              <a:t>Define </a:t>
            </a:r>
            <a:r>
              <a:rPr lang="en-US" sz="2800" dirty="0"/>
              <a:t>set(s) of model-specific </a:t>
            </a:r>
            <a:r>
              <a:rPr lang="en-US" sz="2800" dirty="0" smtClean="0"/>
              <a:t>pragmatics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8096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4"/>
    </mc:Choice>
    <mc:Fallback>
      <p:transition spd="slow" advTm="4663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Pragmatics Categories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General pragmatics </a:t>
            </a:r>
            <a:endParaRPr lang="en-US" sz="3200" dirty="0" smtClean="0"/>
          </a:p>
          <a:p>
            <a:pPr lvl="1"/>
            <a:r>
              <a:rPr lang="en-US" sz="2000" dirty="0" smtClean="0"/>
              <a:t>protocol entities, communication channels, external </a:t>
            </a:r>
            <a:r>
              <a:rPr lang="en-US" sz="2000" dirty="0"/>
              <a:t>method </a:t>
            </a:r>
            <a:r>
              <a:rPr lang="en-US" sz="2000" dirty="0" smtClean="0"/>
              <a:t>calls, API </a:t>
            </a:r>
            <a:r>
              <a:rPr lang="en-US" sz="2000" dirty="0"/>
              <a:t>entry points </a:t>
            </a:r>
            <a:endParaRPr lang="en-US" sz="2000" dirty="0" smtClean="0"/>
          </a:p>
          <a:p>
            <a:r>
              <a:rPr lang="en-US" sz="3200" dirty="0" smtClean="0"/>
              <a:t>Domain </a:t>
            </a:r>
            <a:r>
              <a:rPr lang="en-US" sz="3200" dirty="0"/>
              <a:t>specific pragmatics </a:t>
            </a:r>
            <a:endParaRPr lang="en-US" sz="3200" dirty="0" smtClean="0"/>
          </a:p>
          <a:p>
            <a:pPr lvl="1"/>
            <a:r>
              <a:rPr lang="en-US" sz="2000" dirty="0" smtClean="0"/>
              <a:t>apply </a:t>
            </a:r>
            <a:r>
              <a:rPr lang="en-US" sz="2000" dirty="0"/>
              <a:t>to all (or </a:t>
            </a:r>
            <a:r>
              <a:rPr lang="en-US" sz="2000" dirty="0" smtClean="0"/>
              <a:t>many) protocols </a:t>
            </a:r>
            <a:r>
              <a:rPr lang="en-US" sz="2000" dirty="0"/>
              <a:t>within a particular </a:t>
            </a:r>
            <a:r>
              <a:rPr lang="en-US" sz="2000" dirty="0" smtClean="0"/>
              <a:t>domain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ecurity protocols: </a:t>
            </a:r>
            <a:r>
              <a:rPr lang="en-US" sz="2000" dirty="0"/>
              <a:t>encryption, decryption, </a:t>
            </a:r>
            <a:r>
              <a:rPr lang="en-US" sz="2000" dirty="0" smtClean="0"/>
              <a:t>nonce </a:t>
            </a:r>
            <a:r>
              <a:rPr lang="en-US" sz="2000" dirty="0"/>
              <a:t>generation.</a:t>
            </a:r>
          </a:p>
          <a:p>
            <a:r>
              <a:rPr lang="en-US" sz="3200" dirty="0"/>
              <a:t>Model specific </a:t>
            </a:r>
            <a:r>
              <a:rPr lang="en-US" sz="3200" dirty="0" smtClean="0"/>
              <a:t>pragmatics</a:t>
            </a:r>
          </a:p>
          <a:p>
            <a:pPr lvl="1"/>
            <a:r>
              <a:rPr lang="en-US" sz="2000" dirty="0" smtClean="0"/>
              <a:t>apply </a:t>
            </a:r>
            <a:r>
              <a:rPr lang="en-US" sz="2000" dirty="0"/>
              <a:t>only to the specific model instances </a:t>
            </a:r>
            <a:r>
              <a:rPr lang="en-US" sz="2000" dirty="0" smtClean="0"/>
              <a:t>in which </a:t>
            </a:r>
            <a:r>
              <a:rPr lang="en-US" sz="2000" dirty="0"/>
              <a:t>they are </a:t>
            </a:r>
            <a:r>
              <a:rPr lang="en-US" sz="2000" dirty="0" smtClean="0"/>
              <a:t>defined</a:t>
            </a:r>
          </a:p>
          <a:p>
            <a:pPr lvl="1"/>
            <a:r>
              <a:rPr lang="en-US" sz="2000" dirty="0" smtClean="0"/>
              <a:t>label </a:t>
            </a:r>
            <a:r>
              <a:rPr lang="en-US" sz="2000" dirty="0"/>
              <a:t>concepts unique to </a:t>
            </a:r>
            <a:r>
              <a:rPr lang="en-US" sz="2000" dirty="0" smtClean="0"/>
              <a:t>that model</a:t>
            </a:r>
            <a:r>
              <a:rPr lang="en-US" sz="2000" dirty="0"/>
              <a:t>.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4697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6"/>
    </mc:Choice>
    <mc:Fallback>
      <p:transition spd="slow" advTm="4410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Case Study:</a:t>
            </a:r>
            <a:br>
              <a:rPr lang="nb-NO" dirty="0" smtClean="0"/>
            </a:br>
            <a:r>
              <a:rPr lang="nb-NO" dirty="0" smtClean="0"/>
              <a:t>WebSocket </a:t>
            </a:r>
            <a:r>
              <a:rPr lang="nb-NO" dirty="0" smtClean="0"/>
              <a:t>Protocol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422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3"/>
    </mc:Choice>
    <mc:Fallback>
      <p:transition spd="slow" advTm="871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WebSocket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Enables </a:t>
            </a:r>
            <a:r>
              <a:rPr lang="en-US" b="1" dirty="0" smtClean="0"/>
              <a:t>two-way </a:t>
            </a:r>
            <a:r>
              <a:rPr lang="en-US" b="1" dirty="0"/>
              <a:t>communication </a:t>
            </a:r>
            <a:r>
              <a:rPr lang="en-US" dirty="0"/>
              <a:t>between a client running </a:t>
            </a:r>
            <a:r>
              <a:rPr lang="en-US" b="1" dirty="0"/>
              <a:t>untrusted code in a controlled environment </a:t>
            </a:r>
            <a:r>
              <a:rPr lang="en-US" dirty="0"/>
              <a:t>to a </a:t>
            </a:r>
            <a:r>
              <a:rPr lang="en-US" b="1" dirty="0"/>
              <a:t>remote host that has opted-in</a:t>
            </a:r>
            <a:r>
              <a:rPr lang="en-US" dirty="0"/>
              <a:t> to communications from that </a:t>
            </a:r>
            <a:r>
              <a:rPr lang="en-US" dirty="0" smtClean="0"/>
              <a:t>code. </a:t>
            </a:r>
          </a:p>
          <a:p>
            <a:r>
              <a:rPr lang="nb-NO" dirty="0" smtClean="0"/>
              <a:t>Goal: More efficient and simpler two-way communication for web apps</a:t>
            </a:r>
          </a:p>
          <a:p>
            <a:endParaRPr lang="en-US" dirty="0"/>
          </a:p>
          <a:p>
            <a:r>
              <a:rPr lang="en-US" dirty="0"/>
              <a:t>Origin-based security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Data frames and control frames</a:t>
            </a:r>
            <a:endParaRPr lang="en-US" dirty="0"/>
          </a:p>
          <a:p>
            <a:r>
              <a:rPr lang="nb-NO" dirty="0" smtClean="0"/>
              <a:t>Masking of frames</a:t>
            </a:r>
          </a:p>
          <a:p>
            <a:pPr lvl="1"/>
            <a:r>
              <a:rPr lang="nb-NO" dirty="0" smtClean="0"/>
              <a:t>Prevent attacks on caching intermediaries</a:t>
            </a:r>
          </a:p>
          <a:p>
            <a:r>
              <a:rPr lang="nb-NO" dirty="0" smtClean="0"/>
              <a:t>Fragmentation of frames</a:t>
            </a:r>
          </a:p>
          <a:p>
            <a:pPr lvl="1"/>
            <a:r>
              <a:rPr lang="nb-NO" dirty="0" smtClean="0"/>
              <a:t>When message length is unknown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46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58"/>
    </mc:Choice>
    <mc:Fallback>
      <p:transition spd="slow" advTm="6005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Sequence Diagram</a:t>
            </a:r>
            <a:br>
              <a:rPr lang="nb-NO" dirty="0"/>
            </a:br>
            <a:r>
              <a:rPr lang="nb-NO" dirty="0"/>
              <a:t>WebSocket </a:t>
            </a:r>
            <a:r>
              <a:rPr lang="nb-NO" dirty="0" smtClean="0"/>
              <a:t>Protocol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7576" r="4743" b="2560"/>
          <a:stretch/>
        </p:blipFill>
        <p:spPr>
          <a:xfrm>
            <a:off x="2915816" y="1609483"/>
            <a:ext cx="3346457" cy="4843853"/>
          </a:xfrm>
        </p:spPr>
      </p:pic>
    </p:spTree>
    <p:extLst>
      <p:ext uri="{BB962C8B-B14F-4D97-AF65-F5344CB8AC3E}">
        <p14:creationId xmlns:p14="http://schemas.microsoft.com/office/powerpoint/2010/main" val="338837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25"/>
    </mc:Choice>
    <mc:Fallback>
      <p:transition spd="slow" advTm="5212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WebSocket CPN Model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103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0"/>
    </mc:Choice>
    <mc:Fallback>
      <p:transition spd="slow" advTm="85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s\Master\Thesis\workspace\Paper\figures\Overview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3" y="908720"/>
            <a:ext cx="8880533" cy="50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7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6"/>
    </mc:Choice>
    <mc:Fallback>
      <p:transition spd="slow" advTm="2217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Master\Thesis\workspace\Paper\figures\ClientApplication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8392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333375" y="295275"/>
            <a:ext cx="8639175" cy="6210300"/>
          </a:xfrm>
          <a:custGeom>
            <a:avLst/>
            <a:gdLst>
              <a:gd name="connsiteX0" fmla="*/ 123825 w 8639175"/>
              <a:gd name="connsiteY0" fmla="*/ 1276350 h 6210300"/>
              <a:gd name="connsiteX1" fmla="*/ 1571625 w 8639175"/>
              <a:gd name="connsiteY1" fmla="*/ 1390650 h 6210300"/>
              <a:gd name="connsiteX2" fmla="*/ 1990725 w 8639175"/>
              <a:gd name="connsiteY2" fmla="*/ 3543300 h 6210300"/>
              <a:gd name="connsiteX3" fmla="*/ 3524250 w 8639175"/>
              <a:gd name="connsiteY3" fmla="*/ 4114800 h 6210300"/>
              <a:gd name="connsiteX4" fmla="*/ 4267200 w 8639175"/>
              <a:gd name="connsiteY4" fmla="*/ 6086475 h 6210300"/>
              <a:gd name="connsiteX5" fmla="*/ 8572500 w 8639175"/>
              <a:gd name="connsiteY5" fmla="*/ 6210300 h 6210300"/>
              <a:gd name="connsiteX6" fmla="*/ 8639175 w 8639175"/>
              <a:gd name="connsiteY6" fmla="*/ 38100 h 6210300"/>
              <a:gd name="connsiteX7" fmla="*/ 0 w 8639175"/>
              <a:gd name="connsiteY7" fmla="*/ 0 h 6210300"/>
              <a:gd name="connsiteX0" fmla="*/ 123825 w 8639175"/>
              <a:gd name="connsiteY0" fmla="*/ 1276350 h 6210300"/>
              <a:gd name="connsiteX1" fmla="*/ 1571625 w 8639175"/>
              <a:gd name="connsiteY1" fmla="*/ 1390650 h 6210300"/>
              <a:gd name="connsiteX2" fmla="*/ 1990725 w 8639175"/>
              <a:gd name="connsiteY2" fmla="*/ 3543300 h 6210300"/>
              <a:gd name="connsiteX3" fmla="*/ 3524250 w 8639175"/>
              <a:gd name="connsiteY3" fmla="*/ 4114800 h 6210300"/>
              <a:gd name="connsiteX4" fmla="*/ 4267200 w 8639175"/>
              <a:gd name="connsiteY4" fmla="*/ 6086475 h 6210300"/>
              <a:gd name="connsiteX5" fmla="*/ 8572500 w 8639175"/>
              <a:gd name="connsiteY5" fmla="*/ 6210300 h 6210300"/>
              <a:gd name="connsiteX6" fmla="*/ 8639175 w 8639175"/>
              <a:gd name="connsiteY6" fmla="*/ 38100 h 6210300"/>
              <a:gd name="connsiteX7" fmla="*/ 0 w 8639175"/>
              <a:gd name="connsiteY7" fmla="*/ 0 h 6210300"/>
              <a:gd name="connsiteX8" fmla="*/ 123825 w 8639175"/>
              <a:gd name="connsiteY8" fmla="*/ 1276350 h 62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9175" h="6210300">
                <a:moveTo>
                  <a:pt x="123825" y="1276350"/>
                </a:moveTo>
                <a:lnTo>
                  <a:pt x="1571625" y="1390650"/>
                </a:lnTo>
                <a:lnTo>
                  <a:pt x="1990725" y="3543300"/>
                </a:lnTo>
                <a:lnTo>
                  <a:pt x="3524250" y="4114800"/>
                </a:lnTo>
                <a:lnTo>
                  <a:pt x="4267200" y="6086475"/>
                </a:lnTo>
                <a:lnTo>
                  <a:pt x="8572500" y="6210300"/>
                </a:lnTo>
                <a:lnTo>
                  <a:pt x="8639175" y="38100"/>
                </a:lnTo>
                <a:lnTo>
                  <a:pt x="0" y="0"/>
                </a:lnTo>
                <a:lnTo>
                  <a:pt x="123825" y="127635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62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355"/>
    </mc:Choice>
    <mc:Fallback>
      <p:transition advTm="10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Overview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nb-NO" dirty="0"/>
              <a:t>Intro</a:t>
            </a:r>
          </a:p>
          <a:p>
            <a:pPr lvl="1" fontAlgn="base"/>
            <a:r>
              <a:rPr lang="nb-NO" dirty="0" smtClean="0"/>
              <a:t>Model Driven Software Engineering</a:t>
            </a:r>
          </a:p>
          <a:p>
            <a:pPr lvl="1" fontAlgn="base"/>
            <a:r>
              <a:rPr lang="nb-NO" dirty="0" smtClean="0"/>
              <a:t>Thesis motivation, aim and method</a:t>
            </a:r>
          </a:p>
          <a:p>
            <a:pPr fontAlgn="base"/>
            <a:r>
              <a:rPr lang="nb-NO" dirty="0" smtClean="0"/>
              <a:t>Case: WebSocket </a:t>
            </a:r>
          </a:p>
          <a:p>
            <a:pPr lvl="1" fontAlgn="base"/>
            <a:r>
              <a:rPr lang="nb-NO" dirty="0" smtClean="0"/>
              <a:t>Protocol</a:t>
            </a:r>
          </a:p>
          <a:p>
            <a:pPr lvl="1" fontAlgn="base"/>
            <a:r>
              <a:rPr lang="nb-NO" dirty="0" smtClean="0"/>
              <a:t>Coloured Petri Net Model</a:t>
            </a:r>
          </a:p>
          <a:p>
            <a:pPr lvl="1" fontAlgn="base"/>
            <a:r>
              <a:rPr lang="nb-NO" dirty="0" smtClean="0"/>
              <a:t>Analysis, State </a:t>
            </a:r>
            <a:r>
              <a:rPr lang="nb-NO" dirty="0"/>
              <a:t>Space</a:t>
            </a:r>
          </a:p>
          <a:p>
            <a:pPr fontAlgn="base"/>
            <a:r>
              <a:rPr lang="nb-NO" dirty="0" smtClean="0"/>
              <a:t>Prototype: Pragma/CPN</a:t>
            </a:r>
          </a:p>
          <a:p>
            <a:pPr fontAlgn="base"/>
            <a:r>
              <a:rPr lang="nb-NO" dirty="0" smtClean="0"/>
              <a:t>Demonstration</a:t>
            </a:r>
            <a:endParaRPr lang="nb-NO" dirty="0"/>
          </a:p>
          <a:p>
            <a:pPr fontAlgn="base"/>
            <a:r>
              <a:rPr lang="nb-NO" dirty="0" smtClean="0"/>
              <a:t>Evaluation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481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5"/>
    </mc:Choice>
    <mc:Fallback>
      <p:transition spd="slow" advTm="392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cuments\Master\Thesis\Presentation\Full diagrams\ClientApplication Connect Only 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14350"/>
            <a:ext cx="6350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09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26"/>
    </mc:Choice>
    <mc:Fallback>
      <p:transition spd="slow" advTm="4422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ocuments\Master\Thesis\Presentation\Full diagrams\ClientApplication Connect Only 2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000" y="514350"/>
            <a:ext cx="6350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9"/>
    </mc:Choice>
    <mc:Fallback>
      <p:transition spd="slow" advTm="2822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s\Master\Thesis\Presentation\Full diagrams\ClientApplication Connect Only 3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14350"/>
            <a:ext cx="63500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29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0"/>
    </mc:Choice>
    <mc:Fallback>
      <p:transition spd="slow" advTm="1528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cuments\Master\Thesis\Presentation\Full diagrams\ClientApplication Connect Only 4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14350"/>
            <a:ext cx="6362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92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"/>
    </mc:Choice>
    <mc:Fallback>
      <p:transition spd="slow" advTm="278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s\Master\Thesis\Presentation\Full diagrams\ClientApplication Connect Only 5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0" y="513259"/>
            <a:ext cx="6350000" cy="61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1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5"/>
    </mc:Choice>
    <mc:Fallback>
      <p:transition spd="slow" advTm="1165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Master\Thesis\Presentation\Full diagrams\Overview with Connect Token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" y="1091883"/>
            <a:ext cx="9057005" cy="467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0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3"/>
    </mc:Choice>
    <mc:Fallback>
      <p:transition spd="slow" advTm="2098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096"/>
            <a:ext cx="4040188" cy="609600"/>
          </a:xfrm>
        </p:spPr>
        <p:txBody>
          <a:bodyPr/>
          <a:lstStyle/>
          <a:p>
            <a:r>
              <a:rPr lang="nb-NO" dirty="0" smtClean="0"/>
              <a:t>Client-side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8200" y="83096"/>
            <a:ext cx="4041775" cy="609600"/>
          </a:xfrm>
        </p:spPr>
        <p:txBody>
          <a:bodyPr/>
          <a:lstStyle/>
          <a:p>
            <a:r>
              <a:rPr lang="nb-NO" dirty="0" smtClean="0"/>
              <a:t>Server-side</a:t>
            </a:r>
            <a:endParaRPr lang="nb-NO" dirty="0"/>
          </a:p>
        </p:txBody>
      </p:sp>
      <p:pic>
        <p:nvPicPr>
          <p:cNvPr id="8" name="Picture 2" descr="D:\Documents\Master\Thesis\workspace\Paper\figures\ClientWebSocket.eps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9" y="751550"/>
            <a:ext cx="3551406" cy="53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ocuments\Master\Thesis\workspace\Paper\figures\ServerWebSocket.eps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42" y="751550"/>
            <a:ext cx="4072414" cy="53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57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9"/>
    </mc:Choice>
    <mc:Fallback>
      <p:transition spd="slow" advTm="1780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ocuments\Master\Thesis\workspace\Paper\figures\WrapAndSend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8" y="517845"/>
            <a:ext cx="2403996" cy="21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ocuments\Master\Thesis\workspace\Paper\figures\FragmentAndQueue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54" y="287214"/>
            <a:ext cx="2735465" cy="26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Documents\Master\Thesis\workspace\Paper\figures\UnwrapAndReceive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419451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ocuments\Master\Thesis\workspace\Paper\figures\Defrag.e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41" y="3249786"/>
            <a:ext cx="4247042" cy="26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7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7"/>
    </mc:Choice>
    <mc:Fallback>
      <p:transition spd="slow" advTm="1796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State Space Analysis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68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4"/>
    </mc:Choice>
    <mc:Fallback>
      <p:transition spd="slow" advTm="922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Exploring every possible reachable marking of a model</a:t>
            </a:r>
          </a:p>
          <a:p>
            <a:r>
              <a:rPr lang="nb-NO" dirty="0" smtClean="0"/>
              <a:t>Investigate properties of the net</a:t>
            </a:r>
          </a:p>
          <a:p>
            <a:pPr lvl="1"/>
            <a:r>
              <a:rPr lang="en-US" dirty="0" smtClean="0"/>
              <a:t>Reachability, </a:t>
            </a:r>
            <a:r>
              <a:rPr lang="en-US" dirty="0" err="1" smtClean="0"/>
              <a:t>Boundedness</a:t>
            </a:r>
            <a:r>
              <a:rPr lang="en-US" dirty="0" smtClean="0"/>
              <a:t>, Home properties, </a:t>
            </a:r>
            <a:r>
              <a:rPr lang="en-US" dirty="0" err="1" smtClean="0"/>
              <a:t>Liveness</a:t>
            </a:r>
            <a:r>
              <a:rPr lang="en-US" dirty="0" smtClean="0"/>
              <a:t>, Fairness 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Limitations </a:t>
            </a:r>
          </a:p>
          <a:p>
            <a:pPr lvl="1"/>
            <a:r>
              <a:rPr lang="nb-NO" dirty="0" smtClean="0"/>
              <a:t>State Space Explosion</a:t>
            </a:r>
          </a:p>
          <a:p>
            <a:pPr lvl="1"/>
            <a:r>
              <a:rPr lang="nb-NO" dirty="0" smtClean="0"/>
              <a:t>Non-deterministic randomness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551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29"/>
    </mc:Choice>
    <mc:Fallback>
      <p:transition spd="slow" advTm="9592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Model Driven Software Engineering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666111" cy="1131887"/>
          </a:xfrm>
        </p:spPr>
        <p:txBody>
          <a:bodyPr/>
          <a:lstStyle/>
          <a:p>
            <a:r>
              <a:rPr lang="nb-NO" dirty="0" smtClean="0"/>
              <a:t>(MDSE)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722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0"/>
    </mc:Choice>
    <mc:Fallback>
      <p:transition spd="slow" advTm="1667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State Space Analysis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Configuration: Only establish connection, no data being sent</a:t>
            </a:r>
            <a:endParaRPr lang="nb-NO" dirty="0"/>
          </a:p>
        </p:txBody>
      </p:sp>
      <p:pic>
        <p:nvPicPr>
          <p:cNvPr id="5124" name="Picture 4" descr="D:\Documents\Master\Thesis\Presentation\Full diagrams\client no m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2473479" cy="26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ocuments\Master\Thesis\Presentation\Full diagrams\server no m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68414"/>
            <a:ext cx="2587951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7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7"/>
    </mc:Choice>
    <mc:Fallback>
      <p:transition spd="slow" advTm="1625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00065"/>
            <a:ext cx="4038600" cy="172623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Space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Nodes: 17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Arcs: 16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Secs</a:t>
            </a:r>
            <a:r>
              <a:rPr lang="en-US" dirty="0" smtClean="0"/>
              <a:t>: 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Status</a:t>
            </a:r>
            <a:r>
              <a:rPr lang="en-US" dirty="0"/>
              <a:t>: </a:t>
            </a:r>
            <a:r>
              <a:rPr lang="en-US" dirty="0" smtClean="0"/>
              <a:t>Full</a:t>
            </a:r>
          </a:p>
          <a:p>
            <a:pPr marL="0" indent="0">
              <a:buNone/>
            </a:pPr>
            <a:r>
              <a:rPr lang="en-US" dirty="0" err="1" smtClean="0"/>
              <a:t>Scc</a:t>
            </a:r>
            <a:r>
              <a:rPr lang="en-US" dirty="0" smtClean="0"/>
              <a:t> Graph</a:t>
            </a:r>
          </a:p>
          <a:p>
            <a:pPr marL="0" indent="0">
              <a:buNone/>
            </a:pPr>
            <a:r>
              <a:rPr lang="en-US" dirty="0" smtClean="0"/>
              <a:t>	Nodes: 17</a:t>
            </a:r>
          </a:p>
          <a:p>
            <a:pPr marL="0" indent="0">
              <a:buNone/>
            </a:pPr>
            <a:r>
              <a:rPr lang="en-US" dirty="0" smtClean="0"/>
              <a:t>	Arcs: 16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Secs</a:t>
            </a:r>
            <a:r>
              <a:rPr lang="en-US" dirty="0" smtClean="0"/>
              <a:t>: 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72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9"/>
    </mc:Choice>
    <mc:Fallback>
      <p:transition spd="slow" advTm="4984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sz="3600" dirty="0" smtClean="0"/>
              <a:t>Larger configurations</a:t>
            </a:r>
          </a:p>
          <a:p>
            <a:r>
              <a:rPr lang="nb-NO" dirty="0" smtClean="0"/>
              <a:t>One short message</a:t>
            </a:r>
          </a:p>
          <a:p>
            <a:pPr marL="0" indent="0">
              <a:buNone/>
            </a:pPr>
            <a:r>
              <a:rPr lang="nb-NO" dirty="0" smtClean="0"/>
              <a:t>	Nodes: 29, Arcs: 28</a:t>
            </a:r>
          </a:p>
          <a:p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ping, then one </a:t>
            </a:r>
            <a:r>
              <a:rPr lang="en-US" dirty="0" smtClean="0"/>
              <a:t>message</a:t>
            </a:r>
          </a:p>
          <a:p>
            <a:pPr marL="0" indent="0">
              <a:buNone/>
            </a:pPr>
            <a:r>
              <a:rPr lang="nb-NO" dirty="0" smtClean="0"/>
              <a:t>	Nodes: </a:t>
            </a:r>
            <a:r>
              <a:rPr lang="nb-NO" i="1" dirty="0" smtClean="0"/>
              <a:t>475 </a:t>
            </a:r>
            <a:r>
              <a:rPr lang="nb-NO" dirty="0" smtClean="0"/>
              <a:t>Arcs: 1140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443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46"/>
    </mc:Choice>
    <mc:Fallback>
      <p:transition spd="slow" advTm="3314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cuments\Master\Thesis\workspace\Paper\figures\ss\vis_1ping1message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7" y="0"/>
            <a:ext cx="49181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3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5"/>
    </mc:Choice>
    <mc:Fallback>
      <p:transition spd="slow" advTm="366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One message, then one ping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Nodes: 513, Arcs: 1141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en-US" dirty="0"/>
              <a:t>Home </a:t>
            </a:r>
            <a:r>
              <a:rPr lang="en-US" dirty="0" smtClean="0"/>
              <a:t>Markings: None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Dead Markings: [512,513]</a:t>
            </a:r>
          </a:p>
          <a:p>
            <a:pPr marL="0" indent="0">
              <a:buNone/>
            </a:pPr>
            <a:endParaRPr lang="en-US" dirty="0"/>
          </a:p>
          <a:p>
            <a:r>
              <a:rPr lang="nb-NO" dirty="0"/>
              <a:t>One long </a:t>
            </a:r>
            <a:r>
              <a:rPr lang="nb-NO" dirty="0" smtClean="0"/>
              <a:t>message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fr-FR" dirty="0" err="1" smtClean="0"/>
              <a:t>Nodes</a:t>
            </a:r>
            <a:r>
              <a:rPr lang="fr-FR" dirty="0" smtClean="0"/>
              <a:t>: 813, Arcs: 2331, Secs: 2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Ping, </a:t>
            </a:r>
            <a:r>
              <a:rPr lang="fr-FR" dirty="0" err="1" smtClean="0"/>
              <a:t>Text</a:t>
            </a:r>
            <a:r>
              <a:rPr lang="fr-FR" dirty="0" smtClean="0"/>
              <a:t>, Close</a:t>
            </a:r>
          </a:p>
          <a:p>
            <a:pPr marL="0" indent="0">
              <a:buNone/>
            </a:pPr>
            <a:r>
              <a:rPr lang="nb-NO" dirty="0" smtClean="0"/>
              <a:t>	</a:t>
            </a:r>
            <a:r>
              <a:rPr lang="fr-FR" dirty="0" err="1" smtClean="0"/>
              <a:t>Nodes</a:t>
            </a:r>
            <a:r>
              <a:rPr lang="fr-FR" dirty="0" smtClean="0"/>
              <a:t>: 6129, Arcs: 19625, Secs: 14</a:t>
            </a:r>
          </a:p>
          <a:p>
            <a:pPr marL="0" indent="0">
              <a:buNone/>
            </a:pPr>
            <a:r>
              <a:rPr lang="fr-FR" dirty="0"/>
              <a:t>	Dead </a:t>
            </a:r>
            <a:r>
              <a:rPr lang="fr-FR" dirty="0" err="1" smtClean="0"/>
              <a:t>Markings</a:t>
            </a:r>
            <a:r>
              <a:rPr lang="fr-FR" dirty="0" smtClean="0"/>
              <a:t>: 6 </a:t>
            </a:r>
            <a:r>
              <a:rPr lang="fr-FR" dirty="0"/>
              <a:t>[6129,6112,6029,5960,5632,...]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325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61"/>
    </mc:Choice>
    <mc:Fallback>
      <p:transition spd="slow" advTm="5276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Space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r>
              <a:rPr lang="nb-NO" dirty="0" smtClean="0"/>
              <a:t>One more message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dirty="0" smtClean="0"/>
              <a:t>Nodes: 165 748, Arcs: 707 380, Secs: 18 000 (5h)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	Status</a:t>
            </a:r>
            <a:r>
              <a:rPr lang="nb-NO" dirty="0"/>
              <a:t>: Partial</a:t>
            </a:r>
          </a:p>
        </p:txBody>
      </p:sp>
    </p:spTree>
    <p:extLst>
      <p:ext uri="{BB962C8B-B14F-4D97-AF65-F5344CB8AC3E}">
        <p14:creationId xmlns:p14="http://schemas.microsoft.com/office/powerpoint/2010/main" val="342509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22"/>
    </mc:Choice>
    <mc:Fallback>
      <p:transition spd="slow" advTm="5792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Pragma/CPN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6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53"/>
    </mc:Choice>
    <mc:Fallback>
      <p:transition spd="slow" advTm="22753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58206"/>
            <a:ext cx="7848600" cy="3409950"/>
          </a:xfrm>
        </p:spPr>
      </p:pic>
    </p:spTree>
    <p:extLst>
      <p:ext uri="{BB962C8B-B14F-4D97-AF65-F5344CB8AC3E}">
        <p14:creationId xmlns:p14="http://schemas.microsoft.com/office/powerpoint/2010/main" val="76176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9"/>
    </mc:Choice>
    <mc:Fallback>
      <p:transition spd="slow" advTm="1307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44750" y="3645024"/>
            <a:ext cx="1820708" cy="34434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nb-NO" sz="4100" b="1" dirty="0" smtClean="0"/>
              <a:t>Eclipse Modeling Framework</a:t>
            </a:r>
          </a:p>
          <a:p>
            <a:endParaRPr lang="nb-NO" dirty="0" smtClean="0"/>
          </a:p>
          <a:p>
            <a:r>
              <a:rPr lang="nb-NO" dirty="0" smtClean="0"/>
              <a:t>Model </a:t>
            </a:r>
            <a:r>
              <a:rPr lang="nb-NO" dirty="0"/>
              <a:t>driven  approach to Java software </a:t>
            </a:r>
            <a:r>
              <a:rPr lang="nb-NO" dirty="0" smtClean="0"/>
              <a:t>development</a:t>
            </a:r>
            <a:endParaRPr lang="nb-NO" dirty="0"/>
          </a:p>
          <a:p>
            <a:r>
              <a:rPr lang="nb-NO" dirty="0"/>
              <a:t>Ecore </a:t>
            </a:r>
          </a:p>
          <a:p>
            <a:pPr lvl="1"/>
            <a:r>
              <a:rPr lang="nb-NO" dirty="0"/>
              <a:t>meta-metamodel</a:t>
            </a:r>
          </a:p>
          <a:p>
            <a:pPr lvl="1"/>
            <a:r>
              <a:rPr lang="nb-NO" dirty="0"/>
              <a:t>specialisation of </a:t>
            </a:r>
            <a:r>
              <a:rPr lang="nb-NO" dirty="0" smtClean="0"/>
              <a:t>MOF</a:t>
            </a:r>
          </a:p>
          <a:p>
            <a:r>
              <a:rPr lang="nb-NO" dirty="0" smtClean="0"/>
              <a:t>Generate Java implementation from model</a:t>
            </a:r>
          </a:p>
          <a:p>
            <a:pPr lvl="1"/>
            <a:r>
              <a:rPr lang="nb-NO" dirty="0" smtClean="0"/>
              <a:t>Adapter classes for viewing and command-based editing</a:t>
            </a:r>
          </a:p>
          <a:p>
            <a:pPr lvl="1"/>
            <a:r>
              <a:rPr lang="nb-NO" dirty="0" smtClean="0"/>
              <a:t>Generate simple editors</a:t>
            </a:r>
            <a:endParaRPr lang="nb-NO" dirty="0"/>
          </a:p>
          <a:p>
            <a:r>
              <a:rPr lang="nb-NO" dirty="0" smtClean="0"/>
              <a:t>Graphical Modeling Framework (GMF)</a:t>
            </a:r>
          </a:p>
          <a:p>
            <a:pPr lvl="1"/>
            <a:r>
              <a:rPr lang="nb-NO" dirty="0" smtClean="0"/>
              <a:t>Create graphical diagram editor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523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51"/>
    </mc:Choice>
    <mc:Fallback>
      <p:transition spd="slow" advTm="7135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967243" y="3356993"/>
            <a:ext cx="890124" cy="2520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ePNK</a:t>
            </a:r>
          </a:p>
          <a:p>
            <a:endParaRPr lang="nb-NO" sz="2400" dirty="0"/>
          </a:p>
          <a:p>
            <a:r>
              <a:rPr lang="nb-NO" sz="2400" dirty="0" smtClean="0"/>
              <a:t>Generic framework for working with standard Petri Net types</a:t>
            </a:r>
          </a:p>
          <a:p>
            <a:pPr lvl="1"/>
            <a:r>
              <a:rPr lang="nb-NO" sz="2000" dirty="0" smtClean="0"/>
              <a:t>Saves models in PNML format</a:t>
            </a:r>
          </a:p>
          <a:p>
            <a:r>
              <a:rPr lang="nb-NO" sz="2400" dirty="0" smtClean="0"/>
              <a:t>Tree editor and diagram editor</a:t>
            </a:r>
          </a:p>
          <a:p>
            <a:r>
              <a:rPr lang="nb-NO" sz="2400" dirty="0" smtClean="0"/>
              <a:t>Supports creating custom specialised Petri Net types</a:t>
            </a:r>
          </a:p>
          <a:p>
            <a:pPr lvl="1"/>
            <a:r>
              <a:rPr lang="nb-NO" sz="2000" dirty="0" smtClean="0"/>
              <a:t>Using EMF models</a:t>
            </a:r>
          </a:p>
          <a:p>
            <a:pPr lvl="1"/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4486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4"/>
    </mc:Choice>
    <mc:Fallback>
      <p:transition spd="slow" advTm="5234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Driven Software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Model centric</a:t>
            </a:r>
          </a:p>
          <a:p>
            <a:pPr lvl="1"/>
            <a:r>
              <a:rPr lang="nb-NO" dirty="0" smtClean="0"/>
              <a:t>Everything is a model, or is derived or generated from a model</a:t>
            </a:r>
          </a:p>
          <a:p>
            <a:endParaRPr lang="nb-NO" dirty="0" smtClean="0"/>
          </a:p>
          <a:p>
            <a:r>
              <a:rPr lang="nb-NO" dirty="0" smtClean="0"/>
              <a:t>Abstraction</a:t>
            </a:r>
            <a:endParaRPr lang="nb-NO" dirty="0"/>
          </a:p>
          <a:p>
            <a:r>
              <a:rPr lang="nb-NO" dirty="0"/>
              <a:t>Platform independence</a:t>
            </a:r>
          </a:p>
          <a:p>
            <a:r>
              <a:rPr lang="nb-NO" dirty="0"/>
              <a:t>Reusability</a:t>
            </a:r>
          </a:p>
          <a:p>
            <a:r>
              <a:rPr lang="nb-NO" dirty="0"/>
              <a:t>Analysis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8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948265" y="3068961"/>
            <a:ext cx="917176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7" y="273050"/>
            <a:ext cx="5319464" cy="63243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b-NO" sz="3600" b="1" dirty="0" smtClean="0"/>
              <a:t>CPN Model Type</a:t>
            </a:r>
          </a:p>
          <a:p>
            <a:pPr marL="0" indent="0">
              <a:buNone/>
            </a:pPr>
            <a:endParaRPr lang="nb-NO" sz="2400" dirty="0" smtClean="0"/>
          </a:p>
          <a:p>
            <a:pPr marL="0" indent="0">
              <a:buNone/>
            </a:pPr>
            <a:endParaRPr lang="nb-NO" sz="2400" dirty="0"/>
          </a:p>
          <a:p>
            <a:r>
              <a:rPr lang="nb-NO" sz="2400" dirty="0" smtClean="0"/>
              <a:t>ePNK </a:t>
            </a:r>
            <a:br>
              <a:rPr lang="nb-NO" sz="2400" dirty="0" smtClean="0"/>
            </a:br>
            <a:r>
              <a:rPr lang="nb-NO" sz="2400" dirty="0" smtClean="0"/>
              <a:t>PNML </a:t>
            </a:r>
            <a:br>
              <a:rPr lang="nb-NO" sz="2400" dirty="0" smtClean="0"/>
            </a:br>
            <a:r>
              <a:rPr lang="nb-NO" sz="2400" dirty="0" smtClean="0"/>
              <a:t>Core </a:t>
            </a:r>
            <a:br>
              <a:rPr lang="nb-NO" sz="2400" dirty="0" smtClean="0"/>
            </a:br>
            <a:r>
              <a:rPr lang="nb-NO" sz="2400" dirty="0" smtClean="0"/>
              <a:t>Model</a:t>
            </a:r>
            <a:endParaRPr lang="nb-NO" sz="2400" dirty="0"/>
          </a:p>
          <a:p>
            <a:endParaRPr lang="nb-NO" sz="2400" dirty="0" smtClean="0"/>
          </a:p>
          <a:p>
            <a:endParaRPr lang="nb-NO" sz="2400" dirty="0" smtClean="0"/>
          </a:p>
          <a:p>
            <a:r>
              <a:rPr lang="nb-NO" sz="2400" dirty="0" smtClean="0"/>
              <a:t>CPN</a:t>
            </a:r>
            <a:br>
              <a:rPr lang="nb-NO" sz="2400" dirty="0" smtClean="0"/>
            </a:br>
            <a:r>
              <a:rPr lang="nb-NO" sz="2400" dirty="0" smtClean="0"/>
              <a:t>Model</a:t>
            </a:r>
            <a:r>
              <a:rPr lang="nb-NO" sz="2400" dirty="0"/>
              <a:t/>
            </a:r>
            <a:br>
              <a:rPr lang="nb-NO" sz="2400" dirty="0"/>
            </a:br>
            <a:r>
              <a:rPr lang="nb-NO" sz="2400" dirty="0" smtClean="0"/>
              <a:t>Type</a:t>
            </a:r>
          </a:p>
          <a:p>
            <a:endParaRPr lang="nb-NO" sz="2400" dirty="0"/>
          </a:p>
          <a:p>
            <a:r>
              <a:rPr lang="nb-NO" sz="2400" dirty="0" smtClean="0"/>
              <a:t>Annotated</a:t>
            </a:r>
            <a:br>
              <a:rPr lang="nb-NO" sz="2400" dirty="0" smtClean="0"/>
            </a:br>
            <a:r>
              <a:rPr lang="nb-NO" sz="2400" dirty="0" smtClean="0"/>
              <a:t>CPN </a:t>
            </a:r>
            <a:br>
              <a:rPr lang="nb-NO" sz="2400" dirty="0" smtClean="0"/>
            </a:br>
            <a:r>
              <a:rPr lang="nb-NO" sz="2400" dirty="0" smtClean="0"/>
              <a:t>Model </a:t>
            </a:r>
            <a:br>
              <a:rPr lang="nb-NO" sz="2400" dirty="0" smtClean="0"/>
            </a:br>
            <a:r>
              <a:rPr lang="nb-NO" sz="2400" dirty="0" smtClean="0"/>
              <a:t>Type</a:t>
            </a:r>
          </a:p>
        </p:txBody>
      </p:sp>
      <p:pic>
        <p:nvPicPr>
          <p:cNvPr id="13314" name="Picture 2" descr="D:\Documents\Master\Thesis\Presentation\Full diagrams\g4351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04" y="3309681"/>
            <a:ext cx="2094071" cy="130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D:\Documents\Master\Thesis\Presentation\Full diagrams\g8160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251591"/>
            <a:ext cx="2708910" cy="18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:\Documents\Master\Thesis\Presentation\Full diagrams\g15152.png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15" y="4851991"/>
            <a:ext cx="2666048" cy="1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/>
          <p:cNvSpPr/>
          <p:nvPr/>
        </p:nvSpPr>
        <p:spPr>
          <a:xfrm rot="10800000">
            <a:off x="3701055" y="3140969"/>
            <a:ext cx="281184" cy="117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Up Arrow 10"/>
          <p:cNvSpPr/>
          <p:nvPr/>
        </p:nvSpPr>
        <p:spPr>
          <a:xfrm rot="10800000">
            <a:off x="3701055" y="4667855"/>
            <a:ext cx="281184" cy="117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71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87"/>
    </mc:Choice>
    <mc:Fallback>
      <p:transition spd="slow" advTm="3248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874929" y="3356992"/>
            <a:ext cx="907688" cy="64807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OWL API</a:t>
            </a:r>
          </a:p>
          <a:p>
            <a:endParaRPr lang="nb-NO" sz="2400" dirty="0" smtClean="0"/>
          </a:p>
          <a:p>
            <a:r>
              <a:rPr lang="nb-NO" sz="2400" dirty="0" smtClean="0"/>
              <a:t>Library for working with ontologies</a:t>
            </a:r>
          </a:p>
          <a:p>
            <a:pPr lvl="1"/>
            <a:r>
              <a:rPr lang="nb-NO" sz="2000" dirty="0" smtClean="0"/>
              <a:t>Represent body of knowledge in a particular domain</a:t>
            </a:r>
          </a:p>
          <a:p>
            <a:pPr lvl="1"/>
            <a:r>
              <a:rPr lang="nb-NO" sz="2000" dirty="0" smtClean="0"/>
              <a:t>Classes, properties, individuals</a:t>
            </a:r>
          </a:p>
          <a:p>
            <a:pPr lvl="1"/>
            <a:r>
              <a:rPr lang="nb-NO" sz="2000" dirty="0" smtClean="0"/>
              <a:t>Axioms that define relations, restrictions</a:t>
            </a:r>
          </a:p>
          <a:p>
            <a:pPr lvl="1"/>
            <a:r>
              <a:rPr lang="nb-NO" sz="2000" dirty="0" smtClean="0"/>
              <a:t>Very expressive</a:t>
            </a:r>
          </a:p>
          <a:p>
            <a:pPr lvl="1"/>
            <a:r>
              <a:rPr lang="nb-NO" sz="2000" dirty="0" smtClean="0"/>
              <a:t>Different syntaxes</a:t>
            </a:r>
          </a:p>
          <a:p>
            <a:r>
              <a:rPr lang="nb-NO" sz="2400" dirty="0" smtClean="0"/>
              <a:t>Reasoner engine</a:t>
            </a:r>
          </a:p>
          <a:p>
            <a:pPr lvl="1"/>
            <a:r>
              <a:rPr lang="nb-NO" sz="2000" dirty="0" smtClean="0"/>
              <a:t>Deduction and entailment</a:t>
            </a:r>
          </a:p>
          <a:p>
            <a:pPr lvl="1"/>
            <a:r>
              <a:rPr lang="nb-NO" sz="2000" dirty="0" smtClean="0"/>
              <a:t>Can infer implicit rules</a:t>
            </a:r>
            <a:endParaRPr lang="nb-NO" sz="2000" dirty="0"/>
          </a:p>
          <a:p>
            <a:pPr lvl="1"/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401277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56"/>
    </mc:Choice>
    <mc:Fallback>
      <p:transition spd="slow" advTm="119156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874929" y="3068961"/>
            <a:ext cx="907688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Pragma/CPN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4"/>
          <a:stretch/>
        </p:blipFill>
        <p:spPr bwMode="auto">
          <a:xfrm>
            <a:off x="6012160" y="2780928"/>
            <a:ext cx="2770458" cy="155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600" b="1" dirty="0" smtClean="0"/>
              <a:t>Pragmatics Definition Ontology</a:t>
            </a:r>
          </a:p>
          <a:p>
            <a:endParaRPr lang="nb-NO" sz="2400" dirty="0" smtClean="0"/>
          </a:p>
          <a:p>
            <a:r>
              <a:rPr lang="nb-NO" sz="2400" dirty="0" smtClean="0"/>
              <a:t>Three base ontologies</a:t>
            </a:r>
          </a:p>
          <a:p>
            <a:pPr lvl="1"/>
            <a:r>
              <a:rPr lang="nb-NO" sz="2000" dirty="0" smtClean="0"/>
              <a:t>CPN</a:t>
            </a:r>
          </a:p>
          <a:p>
            <a:pPr lvl="1"/>
            <a:r>
              <a:rPr lang="nb-NO" sz="2000" dirty="0" smtClean="0"/>
              <a:t>Pragmatics and relation to CPN</a:t>
            </a:r>
          </a:p>
          <a:p>
            <a:pPr lvl="1"/>
            <a:r>
              <a:rPr lang="nb-NO" sz="2000" dirty="0" smtClean="0"/>
              <a:t>Generic Pragmatics</a:t>
            </a:r>
          </a:p>
          <a:p>
            <a:r>
              <a:rPr lang="nb-NO" sz="2400" dirty="0" smtClean="0"/>
              <a:t>Using reasoner engine, we can deduce appropriate pragmatics for selected model elements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15160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65"/>
    </mc:Choice>
    <mc:Fallback>
      <p:transition spd="slow" advTm="3926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Demonstration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355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"/>
    </mc:Choice>
    <mc:Fallback>
      <p:transition spd="slow" advTm="402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9" r="83622" b="1617"/>
          <a:stretch/>
        </p:blipFill>
        <p:spPr>
          <a:xfrm>
            <a:off x="0" y="1569600"/>
            <a:ext cx="1497600" cy="40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08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0"/>
    </mc:Choice>
    <mc:Fallback>
      <p:transition spd="slow" advTm="524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2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r="86942" b="78641"/>
          <a:stretch/>
        </p:blipFill>
        <p:spPr>
          <a:xfrm>
            <a:off x="0" y="1443391"/>
            <a:ext cx="1194010" cy="69524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76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"/>
    </mc:Choice>
    <mc:Fallback>
      <p:transition spd="slow" advTm="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82277E-7 L 0.1434 0.165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8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3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972" r="33719" b="24294"/>
          <a:stretch/>
        </p:blipFill>
        <p:spPr>
          <a:xfrm>
            <a:off x="3105937" y="1760787"/>
            <a:ext cx="2954798" cy="28263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87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4"/>
    </mc:Choice>
    <mc:Fallback>
      <p:transition spd="slow" advTm="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4"/>
          <p:cNvPicPr preferRelativeResize="0"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12805" r="33719" b="24294"/>
          <a:stretch/>
        </p:blipFill>
        <p:spPr>
          <a:xfrm>
            <a:off x="1617203" y="332656"/>
            <a:ext cx="5909594" cy="5667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08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"/>
    </mc:Choice>
    <mc:Fallback>
      <p:transition spd="slow" advTm="3096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0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6"/>
    </mc:Choice>
    <mc:Fallback>
      <p:transition spd="slow" advTm="444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31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"/>
    </mc:Choice>
    <mc:Fallback>
      <p:transition spd="slow" advTm="203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Driven Software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sz="3200" b="1" dirty="0"/>
              <a:t>Key Concepts</a:t>
            </a:r>
          </a:p>
          <a:p>
            <a:endParaRPr lang="nb-NO" dirty="0" smtClean="0"/>
          </a:p>
          <a:p>
            <a:r>
              <a:rPr lang="nb-NO" dirty="0" smtClean="0"/>
              <a:t>Modeling </a:t>
            </a:r>
            <a:r>
              <a:rPr lang="nb-NO" dirty="0"/>
              <a:t>and meta-modeling</a:t>
            </a:r>
          </a:p>
          <a:p>
            <a:pPr lvl="1"/>
            <a:r>
              <a:rPr lang="nb-NO" dirty="0" smtClean="0"/>
              <a:t>Models describing models</a:t>
            </a:r>
          </a:p>
          <a:p>
            <a:r>
              <a:rPr lang="nb-NO" dirty="0" smtClean="0"/>
              <a:t>Model </a:t>
            </a:r>
            <a:r>
              <a:rPr lang="nb-NO" dirty="0"/>
              <a:t>Transformation</a:t>
            </a:r>
          </a:p>
          <a:p>
            <a:pPr lvl="1"/>
            <a:r>
              <a:rPr lang="nb-NO" dirty="0" smtClean="0"/>
              <a:t>Generating artifacts from models</a:t>
            </a:r>
            <a:endParaRPr lang="nb-NO" dirty="0"/>
          </a:p>
          <a:p>
            <a:pPr lvl="1"/>
            <a:r>
              <a:rPr lang="nb-NO" dirty="0"/>
              <a:t>Especially code generation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70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9245" r="33801" b="21984"/>
          <a:stretch/>
        </p:blipFill>
        <p:spPr>
          <a:xfrm>
            <a:off x="3105936" y="1594532"/>
            <a:ext cx="2947241" cy="30983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047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5"/>
    </mc:Choice>
    <mc:Fallback>
      <p:transition spd="slow" advTm="7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8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08"/>
          <p:cNvPicPr preferRelativeResize="0"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9114" r="33554" b="16076"/>
          <a:stretch/>
        </p:blipFill>
        <p:spPr>
          <a:xfrm>
            <a:off x="1594532" y="-99392"/>
            <a:ext cx="5954936" cy="674086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965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3"/>
    </mc:Choice>
    <mc:Fallback>
      <p:transition spd="slow" advTm="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2500" decel="1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0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71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"/>
    </mc:Choice>
    <mc:Fallback>
      <p:transition spd="slow" advTm="239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98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5"/>
    </mc:Choice>
    <mc:Fallback>
      <p:transition spd="slow" advTm="3765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82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6"/>
    </mc:Choice>
    <mc:Fallback>
      <p:transition spd="slow" advTm="8466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13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0"/>
    </mc:Choice>
    <mc:Fallback>
      <p:transition spd="slow" advTm="603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75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"/>
    </mc:Choice>
    <mc:Fallback>
      <p:transition spd="slow" advTm="228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4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4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73357" r="58430" b="9869"/>
          <a:stretch/>
        </p:blipFill>
        <p:spPr>
          <a:xfrm>
            <a:off x="1473620" y="4481317"/>
            <a:ext cx="2327563" cy="75570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97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9"/>
    </mc:Choice>
    <mc:Fallback>
      <p:transition spd="slow" advTm="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2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9"/>
    </mc:Choice>
    <mc:Fallback>
      <p:transition spd="slow" advTm="4369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69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9"/>
    </mc:Choice>
    <mc:Fallback>
      <p:transition spd="slow" advTm="69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Driven Software </a:t>
            </a:r>
            <a:r>
              <a:rPr lang="nb-NO" dirty="0" smtClean="0"/>
              <a:t>Engineering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dirty="0" smtClean="0"/>
              <a:t>Modeling in Solution Domain</a:t>
            </a:r>
          </a:p>
          <a:p>
            <a:pPr marL="0" indent="0" algn="ctr">
              <a:buNone/>
            </a:pPr>
            <a:r>
              <a:rPr lang="nb-NO" sz="3200" dirty="0" smtClean="0"/>
              <a:t>Vs</a:t>
            </a:r>
          </a:p>
          <a:p>
            <a:pPr marL="0" indent="0" algn="ctr">
              <a:buNone/>
            </a:pPr>
            <a:r>
              <a:rPr lang="nb-NO" sz="3200" dirty="0" smtClean="0"/>
              <a:t>Modeling in Problem Domain</a:t>
            </a:r>
          </a:p>
          <a:p>
            <a:pPr marL="0" indent="0" algn="ctr">
              <a:buNone/>
            </a:pPr>
            <a:r>
              <a:rPr lang="nb-NO" sz="3200" dirty="0" smtClean="0"/>
              <a:t>↓</a:t>
            </a:r>
            <a:endParaRPr lang="nb-NO" sz="3200" dirty="0"/>
          </a:p>
          <a:p>
            <a:pPr marL="0" indent="0" algn="ctr">
              <a:buNone/>
            </a:pPr>
            <a:r>
              <a:rPr lang="nb-NO" sz="3200" dirty="0" smtClean="0"/>
              <a:t>Domain Specific Modeling Language (DSML)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319386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1"/>
    </mc:Choice>
    <mc:Fallback>
      <p:transition spd="slow" advTm="4898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7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6"/>
    </mc:Choice>
    <mc:Fallback>
      <p:transition spd="slow" advTm="9076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2"/>
    </mc:Choice>
    <mc:Fallback>
      <p:transition spd="slow" advTm="14572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2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73341" r="65500" b="21923"/>
          <a:stretch/>
        </p:blipFill>
        <p:spPr>
          <a:xfrm>
            <a:off x="1021080" y="4480561"/>
            <a:ext cx="2133600" cy="2133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39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"/>
    </mc:Choice>
    <mc:Fallback>
      <p:transition spd="slow" advTm="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16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"/>
    </mc:Choice>
    <mc:Fallback>
      <p:transition spd="slow" advTm="148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07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1"/>
    </mc:Choice>
    <mc:Fallback>
      <p:transition spd="slow" advTm="6751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5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5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52537" r="66700" b="39852"/>
          <a:stretch/>
        </p:blipFill>
        <p:spPr>
          <a:xfrm>
            <a:off x="975360" y="3543301"/>
            <a:ext cx="2072640" cy="3429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01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"/>
    </mc:Choice>
    <mc:Fallback>
      <p:transition spd="slow" advTm="1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48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1"/>
    </mc:Choice>
    <mc:Fallback>
      <p:transition spd="slow" advTm="7331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2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t="13866" r="41122" b="31504"/>
          <a:stretch/>
        </p:blipFill>
        <p:spPr>
          <a:xfrm>
            <a:off x="1432560" y="1790700"/>
            <a:ext cx="3954780" cy="2461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739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7"/>
    </mc:Choice>
    <mc:Fallback>
      <p:transition spd="slow" advTm="10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11857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7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7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3" t="15327" r="31667" b="47632"/>
          <a:stretch/>
        </p:blipFill>
        <p:spPr>
          <a:xfrm>
            <a:off x="1836420" y="1866901"/>
            <a:ext cx="4411980" cy="16687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35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13"/>
    </mc:Choice>
    <mc:Fallback>
      <p:transition spd="slow" advTm="6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60" y="5556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18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18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71311" r="62522" b="12805"/>
          <a:stretch/>
        </p:blipFill>
        <p:spPr>
          <a:xfrm>
            <a:off x="1152938" y="4389120"/>
            <a:ext cx="2274073" cy="71561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9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7"/>
    </mc:Choice>
    <mc:Fallback>
      <p:transition spd="slow" advTm="5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UML and </a:t>
            </a:r>
            <a:br>
              <a:rPr lang="nb-NO" dirty="0" smtClean="0"/>
            </a:br>
            <a:r>
              <a:rPr lang="nb-NO" dirty="0" smtClean="0"/>
              <a:t>Meta </a:t>
            </a:r>
            <a:r>
              <a:rPr lang="nb-NO" dirty="0" smtClean="0"/>
              <a:t>Object Framework</a:t>
            </a:r>
            <a:endParaRPr lang="nb-NO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2" y="1600200"/>
            <a:ext cx="7063396" cy="4525963"/>
          </a:xfrm>
        </p:spPr>
      </p:pic>
    </p:spTree>
    <p:extLst>
      <p:ext uri="{BB962C8B-B14F-4D97-AF65-F5344CB8AC3E}">
        <p14:creationId xmlns:p14="http://schemas.microsoft.com/office/powerpoint/2010/main" val="5988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65"/>
    </mc:Choice>
    <mc:Fallback>
      <p:transition spd="slow" advTm="84465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0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9"/>
    </mc:Choice>
    <mc:Fallback>
      <p:transition spd="slow" advTm="4309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72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"/>
    </mc:Choice>
    <mc:Fallback>
      <p:transition spd="slow" advTm="138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0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0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72899" r="61681" b="9629"/>
          <a:stretch/>
        </p:blipFill>
        <p:spPr>
          <a:xfrm>
            <a:off x="1208597" y="4460682"/>
            <a:ext cx="2305879" cy="78717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71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0"/>
    </mc:Choice>
    <mc:Fallback>
      <p:transition spd="slow" advTm="9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1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1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76650" r="59391" b="13996"/>
          <a:stretch/>
        </p:blipFill>
        <p:spPr>
          <a:xfrm>
            <a:off x="1423283" y="4627659"/>
            <a:ext cx="2289976" cy="42141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56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0"/>
    </mc:Choice>
    <mc:Fallback>
      <p:transition spd="slow" advTm="23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00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6"/>
    </mc:Choice>
    <mc:Fallback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90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"/>
    </mc:Choice>
    <mc:Fallback>
      <p:transition spd="slow" advTm="265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00034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38"/>
            <a:ext cx="91440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00034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40072" r="59390" b="15100"/>
          <a:stretch/>
        </p:blipFill>
        <p:spPr>
          <a:xfrm>
            <a:off x="1463040" y="2981739"/>
            <a:ext cx="2250219" cy="201963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24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7"/>
    </mc:Choice>
    <mc:Fallback>
      <p:transition spd="slow" advTm="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98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3"/>
    </mc:Choice>
    <mc:Fallback>
      <p:transition spd="slow" advTm="11463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0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41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6"/>
    </mc:Choice>
    <mc:Fallback>
      <p:transition spd="slow" advTm="10576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36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1"/>
    </mc:Choice>
    <mc:Fallback>
      <p:transition spd="slow" advTm="894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Background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2800" dirty="0"/>
              <a:t>Kent Inge Fagerland </a:t>
            </a:r>
            <a:r>
              <a:rPr lang="nb-NO" sz="2800" dirty="0" smtClean="0"/>
              <a:t>Simonsen: </a:t>
            </a:r>
            <a:r>
              <a:rPr lang="nb-NO" sz="3200" dirty="0" smtClean="0"/>
              <a:t/>
            </a:r>
            <a:br>
              <a:rPr lang="nb-NO" sz="3200" dirty="0" smtClean="0"/>
            </a:br>
            <a:r>
              <a:rPr lang="nb-NO" sz="2800" b="1" dirty="0" smtClean="0"/>
              <a:t>On </a:t>
            </a:r>
            <a:r>
              <a:rPr lang="nb-NO" sz="2800" b="1" dirty="0"/>
              <a:t>the use of pragmatics </a:t>
            </a:r>
            <a:r>
              <a:rPr lang="nb-NO" sz="2800" b="1" dirty="0" smtClean="0"/>
              <a:t>for model-based </a:t>
            </a:r>
            <a:r>
              <a:rPr lang="nb-NO" sz="2800" b="1" dirty="0"/>
              <a:t>development of protocol software.</a:t>
            </a:r>
            <a:r>
              <a:rPr lang="nb-NO" sz="2800" dirty="0"/>
              <a:t> </a:t>
            </a:r>
            <a:r>
              <a:rPr lang="nb-NO" sz="3200" dirty="0" smtClean="0"/>
              <a:t/>
            </a:r>
            <a:br>
              <a:rPr lang="nb-NO" sz="3200" dirty="0" smtClean="0"/>
            </a:br>
            <a:r>
              <a:rPr lang="nb-NO" sz="2000" dirty="0" smtClean="0"/>
              <a:t>PNSE’11</a:t>
            </a:r>
          </a:p>
          <a:p>
            <a:endParaRPr lang="nb-NO" dirty="0" smtClean="0"/>
          </a:p>
          <a:p>
            <a:r>
              <a:rPr lang="nb-NO" dirty="0" smtClean="0"/>
              <a:t>Defining a DSML for protocol software</a:t>
            </a:r>
          </a:p>
          <a:p>
            <a:pPr lvl="1"/>
            <a:r>
              <a:rPr lang="nb-NO" sz="1800" dirty="0" smtClean="0"/>
              <a:t>Coloured Petri Net (CPN) model annotated with code generation pragmatics</a:t>
            </a:r>
          </a:p>
          <a:p>
            <a:pPr lvl="1"/>
            <a:r>
              <a:rPr lang="nb-NO" sz="1800" dirty="0" smtClean="0"/>
              <a:t>Platform model to describe implementation details for particular platform</a:t>
            </a:r>
          </a:p>
          <a:p>
            <a:pPr lvl="1"/>
            <a:r>
              <a:rPr lang="nb-NO" sz="1800" dirty="0" smtClean="0"/>
              <a:t>Configuration model for particular protocol model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22091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79"/>
    </mc:Choice>
    <mc:Fallback>
      <p:transition spd="slow" advTm="96179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19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119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1" t="52425" r="57044" b="42990"/>
          <a:stretch/>
        </p:blipFill>
        <p:spPr>
          <a:xfrm>
            <a:off x="3156668" y="3538330"/>
            <a:ext cx="771276" cy="20673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0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3"/>
    </mc:Choice>
    <mc:Fallback>
      <p:transition spd="slow" advTm="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95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9"/>
    </mc:Choice>
    <mc:Fallback>
      <p:transition spd="slow" advTm="9999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36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84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"/>
    </mc:Choice>
    <mc:Fallback>
      <p:transition spd="slow" advTm="2094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15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4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1"/>
    </mc:Choice>
    <mc:Fallback>
      <p:transition spd="slow" advTm="4831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10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2"/>
    </mc:Choice>
    <mc:Fallback>
      <p:transition spd="slow" advTm="8042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06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5"/>
    </mc:Choice>
    <mc:Fallback>
      <p:transition spd="slow" advTm="11595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231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191231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66181" r="47826" b="21826"/>
          <a:stretch/>
        </p:blipFill>
        <p:spPr>
          <a:xfrm>
            <a:off x="1844703" y="4158532"/>
            <a:ext cx="2926080" cy="54068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7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"/>
    </mc:Choice>
    <mc:Fallback>
      <p:transition spd="slow" advTm="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19130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68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"/>
    </mc:Choice>
    <mc:Fallback>
      <p:transition spd="slow" advTm="5024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853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853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64241" r="47826" b="30644"/>
          <a:stretch/>
        </p:blipFill>
        <p:spPr>
          <a:xfrm>
            <a:off x="1789043" y="4071068"/>
            <a:ext cx="2981740" cy="23058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973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0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47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"/>
    </mc:Choice>
    <mc:Fallback>
      <p:transition spd="slow" advTm="175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Kao-Chow </a:t>
            </a:r>
            <a:br>
              <a:rPr lang="nb-NO" dirty="0" smtClean="0"/>
            </a:br>
            <a:r>
              <a:rPr lang="nb-NO" dirty="0" smtClean="0"/>
              <a:t>authentication protocol</a:t>
            </a:r>
            <a:endParaRPr lang="nb-NO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0483"/>
            <a:ext cx="8229600" cy="3425396"/>
          </a:xfrm>
        </p:spPr>
      </p:pic>
    </p:spTree>
    <p:extLst>
      <p:ext uri="{BB962C8B-B14F-4D97-AF65-F5344CB8AC3E}">
        <p14:creationId xmlns:p14="http://schemas.microsoft.com/office/powerpoint/2010/main" val="4046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2"/>
    </mc:Choice>
    <mc:Fallback>
      <p:transition spd="slow" advTm="61422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16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2012-07-02_201916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57892" r="61217" b="21054"/>
          <a:stretch/>
        </p:blipFill>
        <p:spPr>
          <a:xfrm>
            <a:off x="1288110" y="3784821"/>
            <a:ext cx="2258171" cy="94921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8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54"/>
    </mc:Choice>
    <mc:Fallback>
      <p:transition spd="slow" advTm="23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7-02_2019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0"/>
            <a:ext cx="91440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39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8"/>
    </mc:Choice>
    <mc:Fallback>
      <p:transition spd="slow" advTm="2978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Evaluation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52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5"/>
    </mc:Choice>
    <mc:Fallback>
      <p:transition spd="slow" advTm="2975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Prototype Evaluation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All requrements met</a:t>
            </a:r>
          </a:p>
          <a:p>
            <a:pPr lvl="1"/>
            <a:r>
              <a:rPr lang="en-US" dirty="0"/>
              <a:t>Importing CPN Tools models. </a:t>
            </a:r>
          </a:p>
          <a:p>
            <a:pPr lvl="1"/>
            <a:r>
              <a:rPr lang="en-US" dirty="0"/>
              <a:t>Annotate model with pragmatics. </a:t>
            </a:r>
            <a:endParaRPr lang="en-US" dirty="0" smtClean="0"/>
          </a:p>
          <a:p>
            <a:pPr lvl="1"/>
            <a:r>
              <a:rPr lang="en-US" dirty="0" smtClean="0"/>
              <a:t>Loading </a:t>
            </a:r>
            <a:r>
              <a:rPr lang="en-US" dirty="0"/>
              <a:t>sets of domain-specific pragmatics </a:t>
            </a:r>
            <a:endParaRPr lang="en-US" dirty="0" smtClean="0"/>
          </a:p>
          <a:p>
            <a:pPr lvl="1"/>
            <a:r>
              <a:rPr lang="en-US" dirty="0" smtClean="0"/>
              <a:t>Define </a:t>
            </a:r>
            <a:r>
              <a:rPr lang="en-US" dirty="0"/>
              <a:t>set(s) of model-specific pragmatics</a:t>
            </a:r>
            <a:endParaRPr lang="nb-NO" dirty="0"/>
          </a:p>
          <a:p>
            <a:r>
              <a:rPr lang="nb-NO" dirty="0" smtClean="0"/>
              <a:t>Proof of concept for Simonsen’s ideas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23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1"/>
    </mc:Choice>
    <mc:Fallback>
      <p:transition spd="slow" advTm="11331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Performance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Time to determine approprite pragmatics too long</a:t>
            </a:r>
          </a:p>
          <a:p>
            <a:pPr lvl="1"/>
            <a:r>
              <a:rPr lang="nb-NO" dirty="0" smtClean="0"/>
              <a:t>25 elements: ~1 second delay</a:t>
            </a:r>
          </a:p>
          <a:p>
            <a:pPr lvl="1"/>
            <a:r>
              <a:rPr lang="nb-NO" dirty="0" smtClean="0"/>
              <a:t>Kao-Chow – 96 elements: ~7 seconds</a:t>
            </a:r>
          </a:p>
          <a:p>
            <a:pPr lvl="1"/>
            <a:r>
              <a:rPr lang="nb-NO" dirty="0" smtClean="0"/>
              <a:t>WebSocket – 372 elements:  Minutes...</a:t>
            </a:r>
          </a:p>
          <a:p>
            <a:r>
              <a:rPr lang="nb-NO" dirty="0" smtClean="0"/>
              <a:t>Cause: Ontology Closed World Reasoning</a:t>
            </a:r>
          </a:p>
          <a:p>
            <a:r>
              <a:rPr lang="nb-NO" dirty="0" smtClean="0"/>
              <a:t>Workaround: Only consider elements on single page</a:t>
            </a:r>
          </a:p>
          <a:p>
            <a:endParaRPr lang="nb-NO" dirty="0" smtClean="0"/>
          </a:p>
          <a:p>
            <a:r>
              <a:rPr lang="nb-NO" dirty="0" smtClean="0"/>
              <a:t>Better solution: Changes to reasoner engine</a:t>
            </a:r>
          </a:p>
        </p:txBody>
      </p:sp>
    </p:spTree>
    <p:extLst>
      <p:ext uri="{BB962C8B-B14F-4D97-AF65-F5344CB8AC3E}">
        <p14:creationId xmlns:p14="http://schemas.microsoft.com/office/powerpoint/2010/main" val="372487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90"/>
    </mc:Choice>
    <mc:Fallback>
      <p:transition spd="slow" advTm="7339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Thesis Evaluation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Example of applied Model Driven Engineering</a:t>
            </a:r>
          </a:p>
          <a:p>
            <a:r>
              <a:rPr lang="nb-NO" dirty="0" smtClean="0"/>
              <a:t>Working prototype</a:t>
            </a:r>
          </a:p>
          <a:p>
            <a:pPr lvl="1"/>
            <a:r>
              <a:rPr lang="nb-NO" dirty="0" smtClean="0"/>
              <a:t>Needs refinement and additions</a:t>
            </a:r>
          </a:p>
          <a:p>
            <a:pPr lvl="1"/>
            <a:r>
              <a:rPr lang="nb-NO" dirty="0" smtClean="0"/>
              <a:t>Suggestions in paper</a:t>
            </a:r>
          </a:p>
          <a:p>
            <a:endParaRPr lang="nb-NO" dirty="0" smtClean="0"/>
          </a:p>
          <a:p>
            <a:r>
              <a:rPr lang="nb-NO" dirty="0" smtClean="0"/>
              <a:t>Have not extensively shown the potential of ontologies for defining pragmatics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184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6"/>
    </mc:Choice>
    <mc:Fallback>
      <p:transition spd="slow" advTm="3387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5498</TotalTime>
  <Words>1939</Words>
  <Application>Microsoft Office PowerPoint</Application>
  <PresentationFormat>On-screen Show (4:3)</PresentationFormat>
  <Paragraphs>458</Paragraphs>
  <Slides>95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Executive</vt:lpstr>
      <vt:lpstr>Design and Evaluation of a Framework for Annotating Coloured Petri Net Models with Code Generation Pragmatics</vt:lpstr>
      <vt:lpstr>Overview</vt:lpstr>
      <vt:lpstr>Model Driven Software Engineering</vt:lpstr>
      <vt:lpstr>Model Driven Software Engineering</vt:lpstr>
      <vt:lpstr>Model Driven Software Engineering</vt:lpstr>
      <vt:lpstr>Model Driven Software Engineering</vt:lpstr>
      <vt:lpstr>UML and  Meta Object Framework</vt:lpstr>
      <vt:lpstr>Background</vt:lpstr>
      <vt:lpstr>Kao-Chow  authentication protocol</vt:lpstr>
      <vt:lpstr>Thesis Aim</vt:lpstr>
      <vt:lpstr>Research Method</vt:lpstr>
      <vt:lpstr>Prototype Requirements</vt:lpstr>
      <vt:lpstr>Pragmatics Categories</vt:lpstr>
      <vt:lpstr>Case Study: WebSocket Protocol</vt:lpstr>
      <vt:lpstr>WebSocket Protocol</vt:lpstr>
      <vt:lpstr>Sequence Diagram WebSocket Protocol</vt:lpstr>
      <vt:lpstr>WebSocket CPN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Space Analysis</vt:lpstr>
      <vt:lpstr>State Space Analysis</vt:lpstr>
      <vt:lpstr>State Space Analysis</vt:lpstr>
      <vt:lpstr>State Space Analysis</vt:lpstr>
      <vt:lpstr>State Space Analysis</vt:lpstr>
      <vt:lpstr>PowerPoint Presentation</vt:lpstr>
      <vt:lpstr>State Space Analysis</vt:lpstr>
      <vt:lpstr>State Space Analysis</vt:lpstr>
      <vt:lpstr>Pragma/CPN</vt:lpstr>
      <vt:lpstr>Pragma/CPN</vt:lpstr>
      <vt:lpstr>Pragma/CPN</vt:lpstr>
      <vt:lpstr>Pragma/CPN</vt:lpstr>
      <vt:lpstr>Pragma/CPN</vt:lpstr>
      <vt:lpstr>Pragma/CPN</vt:lpstr>
      <vt:lpstr>Pragma/CPN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Prototype Evaluation</vt:lpstr>
      <vt:lpstr>Performance</vt:lpstr>
      <vt:lpstr>Thesis Evaluation</vt:lpstr>
    </vt:vector>
  </TitlesOfParts>
  <Company>Bluecode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 Hitsøy Henriksen</dc:creator>
  <cp:lastModifiedBy>Mikal Hitsøy Henriksen</cp:lastModifiedBy>
  <cp:revision>79</cp:revision>
  <dcterms:created xsi:type="dcterms:W3CDTF">2012-06-29T12:10:49Z</dcterms:created>
  <dcterms:modified xsi:type="dcterms:W3CDTF">2012-07-04T10:35:59Z</dcterms:modified>
</cp:coreProperties>
</file>